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F4FE"/>
    <a:srgbClr val="E2F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3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BD1305-9E28-6595-B86F-661741E4A4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5285159-AE17-0CA1-DBAC-370E6EEDB7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C29801-A303-985E-E2EA-907C5AC73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A6E4-8BDD-40A9-A6D2-4B25E23257FD}" type="datetimeFigureOut">
              <a:rPr lang="es-AR" smtClean="0"/>
              <a:t>16/12/2023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BC76C0-47A2-7A66-F96D-B0CC99A5F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4C953D3-8362-B996-1121-D39B4A5ED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D6CC5-0AD1-4A81-BC14-D6B47415AF0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83581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FD6ED8-4E92-EF0D-06FA-C524AB11E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EAF61A-A045-00F3-C2C1-E6BB91E826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8F1EE60-6B19-9E4E-6934-8BEC20CF4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A6E4-8BDD-40A9-A6D2-4B25E23257FD}" type="datetimeFigureOut">
              <a:rPr lang="es-AR" smtClean="0"/>
              <a:t>16/12/2023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B57A3B5-6328-48C2-7173-DDDD8F72B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7C9914-119B-269E-25AC-2E954CA4F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D6CC5-0AD1-4A81-BC14-D6B47415AF0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52347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8C9803-43AE-B7CC-A4D0-0BA59470E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C071683-9854-FFAC-CAF5-109D316DAB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1BE1288-B17B-18AE-4EBC-1C5BE8F15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A6E4-8BDD-40A9-A6D2-4B25E23257FD}" type="datetimeFigureOut">
              <a:rPr lang="es-AR" smtClean="0"/>
              <a:t>16/12/2023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73EA8C0-0235-0094-B178-549E63524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4B499CE-3AAB-671F-BC6D-9152C8698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D6CC5-0AD1-4A81-BC14-D6B47415AF0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77371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A52F59-C073-DCF7-3D5D-2CC825056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EC2672F-14EE-17F5-7605-7AE645B553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8CF7F89-B52E-2D74-320F-3C475C3CDA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B325B09-E36E-8836-12B7-10F27364E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A6E4-8BDD-40A9-A6D2-4B25E23257FD}" type="datetimeFigureOut">
              <a:rPr lang="es-AR" smtClean="0"/>
              <a:t>16/12/2023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A465EBE-AB22-6A8C-4958-D4632B242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73342BF-81C8-36BE-6916-D7EA8D3C1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D6CC5-0AD1-4A81-BC14-D6B47415AF0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37224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C25534-1642-CD6B-668A-CA40B70A2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966B54D-B6BA-C2A7-B30E-0D856FD4C7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553CF5-6414-D4AC-1AE5-146F2C3703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596F711-17A7-4DBE-5FCA-ECF45B11B8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949FF2C-8565-ADE2-1AB9-174007788A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722F4F8-1677-EFEB-573D-78F3ED583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A6E4-8BDD-40A9-A6D2-4B25E23257FD}" type="datetimeFigureOut">
              <a:rPr lang="es-AR" smtClean="0"/>
              <a:t>16/12/2023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044F984-9A38-E9D6-F7D4-FB985DE04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8A3A3BF-8EA9-9863-52B3-06AECE6A0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D6CC5-0AD1-4A81-BC14-D6B47415AF0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10406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FE6609-2740-8549-BD59-354AB4846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1917844-618A-0D96-8CE2-A010FFA31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A6E4-8BDD-40A9-A6D2-4B25E23257FD}" type="datetimeFigureOut">
              <a:rPr lang="es-AR" smtClean="0"/>
              <a:t>16/12/2023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7905C77-19D4-482D-2C60-E3917F825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5597590-9E7C-722A-B6A1-E51099F39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D6CC5-0AD1-4A81-BC14-D6B47415AF0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68784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A194384-3D6B-31B0-70B5-F9FD85D57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A6E4-8BDD-40A9-A6D2-4B25E23257FD}" type="datetimeFigureOut">
              <a:rPr lang="es-AR" smtClean="0"/>
              <a:t>16/12/2023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FF88B9B-97FC-23A6-7A1C-56A1823D9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71308EA-51B7-D486-5441-51C6AF09D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D6CC5-0AD1-4A81-BC14-D6B47415AF0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80699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0117BA-1E87-1DD7-4D2F-A107D2DE6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06430F-2CBF-5CC2-55A3-8942856469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837FFED-9902-32F1-E02E-7504DF13DB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67CF19B-AFF2-A2E4-8D17-7E9C5FCAC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A6E4-8BDD-40A9-A6D2-4B25E23257FD}" type="datetimeFigureOut">
              <a:rPr lang="es-AR" smtClean="0"/>
              <a:t>16/12/2023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E220D06-F481-E354-65B7-164051157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6EB6AC4-5C36-C33D-BA69-5A2A19F90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D6CC5-0AD1-4A81-BC14-D6B47415AF0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30726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2A8C32-3FE3-9076-FBF5-79ADA4EF7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23B2071-E2C0-3C91-46BB-F07619AD14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9AA8AAA-1FFE-A172-E37F-A5638C0CB6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8203533-1E14-BD18-B61D-39DD1D84E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A6E4-8BDD-40A9-A6D2-4B25E23257FD}" type="datetimeFigureOut">
              <a:rPr lang="es-AR" smtClean="0"/>
              <a:t>16/12/2023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800B496-35BA-99ED-1B86-A93B48C2D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B64C078-D381-10C9-8F3C-1B33739DC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D6CC5-0AD1-4A81-BC14-D6B47415AF0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20015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607F7F-8528-094F-5750-6C5DFAF87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A8D3930-0BF9-F7C5-3F2E-CF1A96892D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157E51-4CC2-F7A1-EFA9-0DEA33D6F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A6E4-8BDD-40A9-A6D2-4B25E23257FD}" type="datetimeFigureOut">
              <a:rPr lang="es-AR" smtClean="0"/>
              <a:t>16/12/2023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4D1952-561D-4DFE-A4EF-BEB41646C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EBA709-30B7-396B-0D76-06C440751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D6CC5-0AD1-4A81-BC14-D6B47415AF0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79414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D482D29-55A3-E460-D3AA-ECD96AED44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8EAFA4-3540-1927-AB0C-354B9DAE36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0BF4F21-5CD7-959A-CB46-8F13EE9B4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A6E4-8BDD-40A9-A6D2-4B25E23257FD}" type="datetimeFigureOut">
              <a:rPr lang="es-AR" smtClean="0"/>
              <a:t>16/12/2023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D3C7B5E-7D08-FE77-D258-662EEA762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22C83F-BE01-EDDD-9065-586D22EE7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D6CC5-0AD1-4A81-BC14-D6B47415AF0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58511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C3E993B-C9E2-A53E-F3F7-770420EF4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0D4CCF-AD20-9DBD-6737-D59AB5DA3F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08EBBAB-5508-1D06-84AB-222DC8DB1F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64A6E4-8BDD-40A9-A6D2-4B25E23257FD}" type="datetimeFigureOut">
              <a:rPr lang="es-AR" smtClean="0"/>
              <a:t>16/12/2023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2452472-DE93-2594-BCD6-78E37BE0E1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15F95F-8027-68F5-5550-F9D56C53D0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D6CC5-0AD1-4A81-BC14-D6B47415AF0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75794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7D54F25-8A31-1CA9-F4A5-6CDA3824B1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023" y="1431227"/>
            <a:ext cx="3495238" cy="695238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7466436-8D41-2779-E367-F3F74E91C1BD}"/>
              </a:ext>
            </a:extLst>
          </p:cNvPr>
          <p:cNvSpPr txBox="1"/>
          <p:nvPr/>
        </p:nvSpPr>
        <p:spPr>
          <a:xfrm>
            <a:off x="1077011" y="2616503"/>
            <a:ext cx="93584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MX" sz="1800" b="0" i="0" u="none" strike="noStrike" baseline="0" dirty="0">
                <a:latin typeface="Times New Roman" panose="02020603050405020304" pitchFamily="18" charset="0"/>
              </a:rPr>
              <a:t>Si el campo magnético es constante en módulo, dirección y</a:t>
            </a:r>
            <a:r>
              <a:rPr lang="es-MX" sz="800" b="0" i="0" u="none" strike="noStrike" baseline="0" dirty="0">
                <a:latin typeface="Arial" panose="020B0604020202020204" pitchFamily="34" charset="0"/>
              </a:rPr>
              <a:t> </a:t>
            </a:r>
            <a:r>
              <a:rPr lang="es-MX" sz="1800" b="0" i="0" u="none" strike="noStrike" baseline="0" dirty="0">
                <a:latin typeface="Times New Roman" panose="02020603050405020304" pitchFamily="18" charset="0"/>
              </a:rPr>
              <a:t>sentido a lo largo de la superficie considerada, el flujo magnético se expresa así:</a:t>
            </a:r>
            <a:endParaRPr lang="es-A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4D1ED72D-1D17-EB40-2A0A-54FB32F730EE}"/>
                  </a:ext>
                </a:extLst>
              </p:cNvPr>
              <p:cNvSpPr txBox="1"/>
              <p:nvPr/>
            </p:nvSpPr>
            <p:spPr>
              <a:xfrm>
                <a:off x="3737995" y="3804321"/>
                <a:ext cx="2830647" cy="416524"/>
              </a:xfrm>
              <a:prstGeom prst="rect">
                <a:avLst/>
              </a:prstGeom>
              <a:solidFill>
                <a:srgbClr val="E2F4FF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ϕ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s-E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s-E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⃗"/>
                          <m:ctrlPr>
                            <a:rPr lang="es-E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</m:acc>
                      <m:r>
                        <a:rPr lang="es-E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s-E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B</m:t>
                      </m:r>
                      <m:r>
                        <a:rPr lang="es-E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s-E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S</m:t>
                      </m:r>
                      <m:r>
                        <a:rPr lang="es-E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s-E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cos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l-GR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s-AR" sz="2400" dirty="0"/>
              </a:p>
            </p:txBody>
          </p:sp>
        </mc:Choice>
        <mc:Fallback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4D1ED72D-1D17-EB40-2A0A-54FB32F730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7995" y="3804321"/>
                <a:ext cx="2830647" cy="41652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1DA452A3-222F-2DEA-59C2-10FA32C15E04}"/>
                  </a:ext>
                </a:extLst>
              </p:cNvPr>
              <p:cNvSpPr txBox="1"/>
              <p:nvPr/>
            </p:nvSpPr>
            <p:spPr>
              <a:xfrm>
                <a:off x="772998" y="4896472"/>
                <a:ext cx="1129331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L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a </a:t>
                </a:r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un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i</a:t>
                </a:r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d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ad </a:t>
                </a:r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d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e fl</a:t>
                </a:r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uj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o mag</a:t>
                </a:r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n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ét</a:t>
                </a:r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i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c</a:t>
                </a:r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o 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e</a:t>
                </a:r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n 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e</a:t>
                </a:r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l 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s</a:t>
                </a:r>
                <a:r>
                  <a:rPr lang="es-MX" sz="1800" b="0" i="0" u="none" strike="noStrike" baseline="0" dirty="0">
                    <a:solidFill>
                      <a:srgbClr val="373632"/>
                    </a:solidFill>
                    <a:latin typeface="Times New Roman" panose="02020603050405020304" pitchFamily="18" charset="0"/>
                  </a:rPr>
                  <a:t>i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ste</a:t>
                </a:r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m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a </a:t>
                </a:r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i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nte</a:t>
                </a:r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rn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acio</a:t>
                </a:r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n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a</a:t>
                </a:r>
                <a:r>
                  <a:rPr lang="es-MX" sz="1800" b="0" i="0" u="none" strike="noStrike" baseline="0" dirty="0">
                    <a:solidFill>
                      <a:srgbClr val="373632"/>
                    </a:solidFill>
                    <a:latin typeface="Times New Roman" panose="02020603050405020304" pitchFamily="18" charset="0"/>
                  </a:rPr>
                  <a:t>l 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es </a:t>
                </a:r>
                <a:r>
                  <a:rPr lang="es-MX" sz="16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el 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weber, </a:t>
                </a:r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qu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e es el </a:t>
                </a:r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fluj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o </a:t>
                </a:r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ma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g</a:t>
                </a:r>
                <a:r>
                  <a:rPr lang="es-MX" sz="1800" b="0" i="0" u="none" strike="noStrike" baseline="0" dirty="0">
                    <a:solidFill>
                      <a:srgbClr val="373632"/>
                    </a:solidFill>
                    <a:latin typeface="Times New Roman" panose="02020603050405020304" pitchFamily="18" charset="0"/>
                  </a:rPr>
                  <a:t>n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ét</a:t>
                </a:r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i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co asoc</a:t>
                </a:r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i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a</a:t>
                </a:r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d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o </a:t>
                </a:r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a un 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ca</a:t>
                </a:r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mpo 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m</a:t>
                </a:r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a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g</a:t>
                </a:r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n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ét</a:t>
                </a:r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i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co de </a:t>
                </a:r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l 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tes</a:t>
                </a:r>
                <a:r>
                  <a:rPr lang="es-MX" sz="1800" b="0" i="0" u="none" strike="noStrike" baseline="0" dirty="0">
                    <a:solidFill>
                      <a:srgbClr val="272625"/>
                    </a:solidFill>
                    <a:latin typeface="Times New Roman" panose="02020603050405020304" pitchFamily="18" charset="0"/>
                  </a:rPr>
                  <a:t>l</a:t>
                </a:r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a 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q</a:t>
                </a:r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u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e </a:t>
                </a:r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a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trav</a:t>
                </a:r>
                <a:r>
                  <a:rPr lang="es-MX" sz="1800" b="0" i="0" u="none" strike="noStrike" baseline="0" dirty="0">
                    <a:solidFill>
                      <a:srgbClr val="373632"/>
                    </a:solidFill>
                    <a:latin typeface="Times New Roman" panose="02020603050405020304" pitchFamily="18" charset="0"/>
                  </a:rPr>
                  <a:t>i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esa </a:t>
                </a:r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una 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s</a:t>
                </a:r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up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e</a:t>
                </a:r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rfici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e </a:t>
                </a:r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d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es-ES" sz="1800" b="0" i="1" u="none" strike="noStrike" baseline="0" smtClean="0">
                        <a:solidFill>
                          <a:srgbClr val="68695F"/>
                        </a:solidFill>
                        <a:latin typeface="Cambria Math" panose="02040503050406030204" pitchFamily="18" charset="0"/>
                      </a:rPr>
                      <m:t>1</m:t>
                    </m:r>
                    <m:sSup>
                      <m:sSupPr>
                        <m:ctrlPr>
                          <a:rPr lang="es-ES" sz="1800" b="0" i="1" u="none" strike="noStrike" baseline="0" smtClean="0">
                            <a:solidFill>
                              <a:srgbClr val="68695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sz="1800" b="0" i="1" u="none" strike="noStrike" baseline="0" smtClean="0">
                            <a:solidFill>
                              <a:srgbClr val="68695F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s-ES" sz="1800" b="0" i="1" u="none" strike="noStrike" baseline="0" smtClean="0">
                            <a:solidFill>
                              <a:srgbClr val="68695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 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e</a:t>
                </a:r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n dir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ecc</a:t>
                </a:r>
                <a:r>
                  <a:rPr lang="es-MX" sz="1800" b="0" i="0" u="none" strike="noStrike" baseline="0" dirty="0">
                    <a:solidFill>
                      <a:srgbClr val="373632"/>
                    </a:solidFill>
                    <a:latin typeface="Times New Roman" panose="02020603050405020304" pitchFamily="18" charset="0"/>
                  </a:rPr>
                  <a:t>ión 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pe</a:t>
                </a:r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rpendi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c</a:t>
                </a:r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u</a:t>
                </a:r>
                <a:r>
                  <a:rPr lang="es-MX" sz="1800" b="0" i="0" u="none" strike="noStrike" baseline="0" dirty="0">
                    <a:solidFill>
                      <a:srgbClr val="272625"/>
                    </a:solidFill>
                    <a:latin typeface="Times New Roman" panose="02020603050405020304" pitchFamily="18" charset="0"/>
                  </a:rPr>
                  <a:t>l</a:t>
                </a:r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ar 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a esa s</a:t>
                </a:r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uper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ficie ( </a:t>
                </a:r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1 </a:t>
                </a:r>
                <a:r>
                  <a:rPr lang="es-MX" sz="1800" b="0" i="0" u="none" strike="noStrike" baseline="0" dirty="0">
                    <a:solidFill>
                      <a:srgbClr val="68695F"/>
                    </a:solidFill>
                    <a:latin typeface="Times New Roman" panose="02020603050405020304" pitchFamily="18" charset="0"/>
                  </a:rPr>
                  <a:t>W</a:t>
                </a:r>
                <a:r>
                  <a:rPr lang="es-MX" sz="1800" b="0" i="0" u="none" strike="noStrike" baseline="0" dirty="0">
                    <a:solidFill>
                      <a:srgbClr val="4D4D47"/>
                    </a:solidFill>
                    <a:latin typeface="Times New Roman" panose="02020603050405020304" pitchFamily="18" charset="0"/>
                  </a:rPr>
                  <a:t>b </a:t>
                </a:r>
                <a:r>
                  <a:rPr lang="es-MX" sz="1800" b="0" i="0" u="none" strike="noStrike" baseline="0" dirty="0">
                    <a:solidFill>
                      <a:srgbClr val="A4A4A4"/>
                    </a:solidFill>
                    <a:latin typeface="Times New Roman" panose="02020603050405020304" pitchFamily="18" charset="0"/>
                  </a:rPr>
                  <a:t>=</a:t>
                </a:r>
                <a:r>
                  <a:rPr lang="es-ES" dirty="0">
                    <a:solidFill>
                      <a:srgbClr val="68695F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ES" i="1">
                            <a:solidFill>
                              <a:srgbClr val="68695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b="0" i="1" smtClean="0">
                            <a:solidFill>
                              <a:srgbClr val="68695F"/>
                            </a:solidFill>
                            <a:latin typeface="Cambria Math" panose="02040503050406030204" pitchFamily="18" charset="0"/>
                          </a:rPr>
                          <m:t>1 </m:t>
                        </m:r>
                        <m:r>
                          <a:rPr lang="es-ES" b="0" i="1" smtClean="0">
                            <a:solidFill>
                              <a:srgbClr val="68695F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s-ES" b="0" i="1" smtClean="0">
                            <a:solidFill>
                              <a:srgbClr val="68695F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s-ES" i="1">
                            <a:solidFill>
                              <a:srgbClr val="68695F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s-ES" i="1">
                            <a:solidFill>
                              <a:srgbClr val="68695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s-ES" b="0" i="1" smtClean="0">
                        <a:solidFill>
                          <a:srgbClr val="68695F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s-MX" sz="800" b="0" i="0" u="none" strike="noStrike" baseline="0" dirty="0">
                  <a:solidFill>
                    <a:srgbClr val="959882"/>
                  </a:solidFill>
                  <a:latin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1DA452A3-222F-2DEA-59C2-10FA32C15E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998" y="4896472"/>
                <a:ext cx="11293311" cy="646331"/>
              </a:xfrm>
              <a:prstGeom prst="rect">
                <a:avLst/>
              </a:prstGeom>
              <a:blipFill>
                <a:blip r:embed="rId4"/>
                <a:stretch>
                  <a:fillRect l="-486" t="-4717" b="-13208"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uadroTexto 8">
            <a:extLst>
              <a:ext uri="{FF2B5EF4-FFF2-40B4-BE49-F238E27FC236}">
                <a16:creationId xmlns:a16="http://schemas.microsoft.com/office/drawing/2014/main" id="{62C36834-E958-8B0A-5571-66092D49A6D9}"/>
              </a:ext>
            </a:extLst>
          </p:cNvPr>
          <p:cNvSpPr txBox="1"/>
          <p:nvPr/>
        </p:nvSpPr>
        <p:spPr>
          <a:xfrm>
            <a:off x="3094350" y="428075"/>
            <a:ext cx="49278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400" b="1" i="0" u="none" strike="noStrike" baseline="0" dirty="0">
                <a:solidFill>
                  <a:srgbClr val="06AFCF"/>
                </a:solidFill>
                <a:latin typeface="Arial" panose="020B0604020202020204" pitchFamily="34" charset="0"/>
              </a:rPr>
              <a:t>Inducción electromagnética</a:t>
            </a:r>
            <a:endParaRPr lang="es-AR" sz="2400" b="1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80D408C-C577-0316-C103-2EEFE0662CE9}"/>
              </a:ext>
            </a:extLst>
          </p:cNvPr>
          <p:cNvSpPr txBox="1"/>
          <p:nvPr/>
        </p:nvSpPr>
        <p:spPr>
          <a:xfrm>
            <a:off x="907330" y="1029999"/>
            <a:ext cx="27219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0" i="0" u="none" strike="noStrike" cap="all" dirty="0">
                <a:solidFill>
                  <a:srgbClr val="68695F"/>
                </a:solidFill>
                <a:latin typeface="Times New Roman" panose="02020603050405020304" pitchFamily="18" charset="0"/>
              </a:rPr>
              <a:t>Fl</a:t>
            </a:r>
            <a:r>
              <a:rPr lang="es-MX" sz="1800" b="0" i="0" u="none" strike="noStrike" cap="all" dirty="0">
                <a:solidFill>
                  <a:srgbClr val="4D4D47"/>
                </a:solidFill>
                <a:latin typeface="Times New Roman" panose="02020603050405020304" pitchFamily="18" charset="0"/>
              </a:rPr>
              <a:t>uj</a:t>
            </a:r>
            <a:r>
              <a:rPr lang="es-MX" sz="1800" b="0" i="0" u="none" strike="noStrike" cap="all" dirty="0">
                <a:solidFill>
                  <a:srgbClr val="68695F"/>
                </a:solidFill>
                <a:latin typeface="Times New Roman" panose="02020603050405020304" pitchFamily="18" charset="0"/>
              </a:rPr>
              <a:t>o mag</a:t>
            </a:r>
            <a:r>
              <a:rPr lang="es-MX" sz="1800" b="0" i="0" u="none" strike="noStrike" cap="all" dirty="0">
                <a:solidFill>
                  <a:srgbClr val="4D4D47"/>
                </a:solidFill>
                <a:latin typeface="Times New Roman" panose="02020603050405020304" pitchFamily="18" charset="0"/>
              </a:rPr>
              <a:t>n</a:t>
            </a:r>
            <a:r>
              <a:rPr lang="es-MX" sz="1800" b="0" i="0" u="none" strike="noStrike" cap="all" dirty="0">
                <a:solidFill>
                  <a:srgbClr val="68695F"/>
                </a:solidFill>
                <a:latin typeface="Times New Roman" panose="02020603050405020304" pitchFamily="18" charset="0"/>
              </a:rPr>
              <a:t>ét</a:t>
            </a:r>
            <a:r>
              <a:rPr lang="es-MX" sz="1800" b="0" i="0" u="none" strike="noStrike" cap="all" dirty="0">
                <a:solidFill>
                  <a:srgbClr val="4D4D47"/>
                </a:solidFill>
                <a:latin typeface="Times New Roman" panose="02020603050405020304" pitchFamily="18" charset="0"/>
              </a:rPr>
              <a:t>i</a:t>
            </a:r>
            <a:r>
              <a:rPr lang="es-MX" sz="1800" b="0" i="0" u="none" strike="noStrike" cap="all" dirty="0">
                <a:solidFill>
                  <a:srgbClr val="68695F"/>
                </a:solidFill>
                <a:latin typeface="Times New Roman" panose="02020603050405020304" pitchFamily="18" charset="0"/>
              </a:rPr>
              <a:t>c</a:t>
            </a:r>
            <a:r>
              <a:rPr lang="es-MX" sz="1800" b="0" i="0" u="none" strike="noStrike" cap="all" dirty="0">
                <a:solidFill>
                  <a:srgbClr val="4D4D47"/>
                </a:solidFill>
                <a:latin typeface="Times New Roman" panose="02020603050405020304" pitchFamily="18" charset="0"/>
              </a:rPr>
              <a:t>o </a:t>
            </a:r>
            <a:endParaRPr lang="es-AR" cap="all" dirty="0"/>
          </a:p>
        </p:txBody>
      </p:sp>
    </p:spTree>
    <p:extLst>
      <p:ext uri="{BB962C8B-B14F-4D97-AF65-F5344CB8AC3E}">
        <p14:creationId xmlns:p14="http://schemas.microsoft.com/office/powerpoint/2010/main" val="1125903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7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A705A83-C8DB-CC5C-17EF-B0947E2C6B6F}"/>
              </a:ext>
            </a:extLst>
          </p:cNvPr>
          <p:cNvSpPr txBox="1"/>
          <p:nvPr/>
        </p:nvSpPr>
        <p:spPr>
          <a:xfrm>
            <a:off x="1284402" y="1420073"/>
            <a:ext cx="92453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MX" sz="1800" b="0" i="0" u="none" strike="noStrike" baseline="0" dirty="0">
                <a:latin typeface="Times New Roman" panose="02020603050405020304" pitchFamily="18" charset="0"/>
              </a:rPr>
              <a:t>Para que un campo magnético induzca corriente en un circuito cerrado, es necesario que haya una </a:t>
            </a:r>
            <a:r>
              <a:rPr lang="es-MX" sz="1800" b="1" i="0" u="none" strike="noStrike" baseline="0" dirty="0">
                <a:latin typeface="Times New Roman" panose="02020603050405020304" pitchFamily="18" charset="0"/>
              </a:rPr>
              <a:t>variación temporal del flujo magnético</a:t>
            </a:r>
            <a:r>
              <a:rPr lang="es-MX" sz="1800" b="1" i="0" u="none" strike="noStrike" baseline="0" dirty="0">
                <a:solidFill>
                  <a:srgbClr val="34332F"/>
                </a:solidFill>
                <a:latin typeface="Times New Roman" panose="02020603050405020304" pitchFamily="18" charset="0"/>
              </a:rPr>
              <a:t>.</a:t>
            </a:r>
            <a:endParaRPr lang="es-AR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4AEFFA4-0051-F58C-40AE-33D514F7472F}"/>
              </a:ext>
            </a:extLst>
          </p:cNvPr>
          <p:cNvSpPr txBox="1"/>
          <p:nvPr/>
        </p:nvSpPr>
        <p:spPr>
          <a:xfrm>
            <a:off x="2387339" y="833428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0" i="0" u="none" strike="noStrike" baseline="0" dirty="0">
                <a:latin typeface="Times New Roman" panose="02020603050405020304" pitchFamily="18" charset="0"/>
              </a:rPr>
              <a:t>Consecuencia, de las experiencias de Faraday 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229777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9D1C12A-604A-E880-2C2C-B9E3C8AC1957}"/>
              </a:ext>
            </a:extLst>
          </p:cNvPr>
          <p:cNvSpPr txBox="1"/>
          <p:nvPr/>
        </p:nvSpPr>
        <p:spPr>
          <a:xfrm>
            <a:off x="3094350" y="428075"/>
            <a:ext cx="37306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400" b="1" i="0" u="none" strike="noStrike" baseline="0" dirty="0">
                <a:solidFill>
                  <a:srgbClr val="06AFCF"/>
                </a:solidFill>
                <a:latin typeface="Arial" panose="020B0604020202020204" pitchFamily="34" charset="0"/>
              </a:rPr>
              <a:t>E</a:t>
            </a:r>
            <a:r>
              <a:rPr lang="es-AR" sz="2400" b="1" i="0" u="none" strike="noStrike" baseline="0" dirty="0">
                <a:solidFill>
                  <a:srgbClr val="28BBD7"/>
                </a:solidFill>
                <a:latin typeface="Arial" panose="020B0604020202020204" pitchFamily="34" charset="0"/>
              </a:rPr>
              <a:t>x</a:t>
            </a:r>
            <a:r>
              <a:rPr lang="es-AR" sz="2400" b="1" i="0" u="none" strike="noStrike" baseline="0" dirty="0">
                <a:solidFill>
                  <a:srgbClr val="06AFCF"/>
                </a:solidFill>
                <a:latin typeface="Arial" panose="020B0604020202020204" pitchFamily="34" charset="0"/>
              </a:rPr>
              <a:t>periencia de Henry</a:t>
            </a:r>
            <a:endParaRPr lang="es-AR" sz="2400" b="1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CB2DB73-6658-C62E-1C48-7CE276EDB0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62790" y="1044343"/>
            <a:ext cx="2925127" cy="292512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80724B85-F759-0FD8-EC16-0D5EDEAAD1C3}"/>
                  </a:ext>
                </a:extLst>
              </p:cNvPr>
              <p:cNvSpPr txBox="1"/>
              <p:nvPr/>
            </p:nvSpPr>
            <p:spPr>
              <a:xfrm>
                <a:off x="2573517" y="2125744"/>
                <a:ext cx="1846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AR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</m:oMath>
                  </m:oMathPara>
                </a14:m>
                <a:endParaRPr lang="es-AR" dirty="0"/>
              </a:p>
            </p:txBody>
          </p:sp>
        </mc:Choice>
        <mc:Fallback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80724B85-F759-0FD8-EC16-0D5EDEAAD1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3517" y="2125744"/>
                <a:ext cx="184666" cy="276999"/>
              </a:xfrm>
              <a:prstGeom prst="rect">
                <a:avLst/>
              </a:prstGeom>
              <a:blipFill>
                <a:blip r:embed="rId3"/>
                <a:stretch>
                  <a:fillRect l="-30000" t="-48889" r="-106667" b="-8889"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uadroTexto 9">
            <a:extLst>
              <a:ext uri="{FF2B5EF4-FFF2-40B4-BE49-F238E27FC236}">
                <a16:creationId xmlns:a16="http://schemas.microsoft.com/office/drawing/2014/main" id="{251AD246-3F60-EEDC-962D-BE25A6B1E5B3}"/>
              </a:ext>
            </a:extLst>
          </p:cNvPr>
          <p:cNvSpPr txBox="1"/>
          <p:nvPr/>
        </p:nvSpPr>
        <p:spPr>
          <a:xfrm>
            <a:off x="4027602" y="1147107"/>
            <a:ext cx="72999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MX" sz="1800" i="0" u="none" strike="noStrike" baseline="0" dirty="0">
                <a:latin typeface="Times New Roman" panose="02020603050405020304" pitchFamily="18" charset="0"/>
              </a:rPr>
              <a:t>Al desplazar una varilla en un plano perpendicular a la dirección del campo, se establece una </a:t>
            </a:r>
            <a:r>
              <a:rPr lang="es-MX" sz="1600" b="1" i="0" u="none" strike="noStrike" baseline="0" dirty="0">
                <a:latin typeface="Arial" panose="020B0604020202020204" pitchFamily="34" charset="0"/>
              </a:rPr>
              <a:t>diferencia de potencial </a:t>
            </a:r>
            <a:r>
              <a:rPr lang="es-MX" sz="1800" i="0" u="none" strike="noStrike" baseline="0" dirty="0">
                <a:latin typeface="Times New Roman" panose="02020603050405020304" pitchFamily="18" charset="0"/>
              </a:rPr>
              <a:t>entre los dos extremos de la varilla</a:t>
            </a:r>
            <a:endParaRPr lang="es-A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9EF53D1E-D460-FB76-4AD6-E995E08AA6AF}"/>
                  </a:ext>
                </a:extLst>
              </p:cNvPr>
              <p:cNvSpPr txBox="1"/>
              <p:nvPr/>
            </p:nvSpPr>
            <p:spPr>
              <a:xfrm>
                <a:off x="4093590" y="2125744"/>
                <a:ext cx="7378830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s-MX" sz="1800" b="0" i="0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Al desplazar la varilla con velocidad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s-AR" sz="1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r>
                  <a:rPr lang="es-MX" sz="1600" b="0" i="1" u="none" strike="noStrike" baseline="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, </a:t>
                </a:r>
                <a:r>
                  <a:rPr lang="es-MX" sz="1800" b="0" i="0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una carga libre </a:t>
                </a:r>
                <a:r>
                  <a:rPr lang="es-MX" sz="1600" b="0" i="1" u="none" strike="noStrike" baseline="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q </a:t>
                </a:r>
                <a:r>
                  <a:rPr lang="es-MX" sz="1800" b="0" i="0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de esa varilla se moverá en la dirección y el sentido del movimiento, también con velocidad</a:t>
                </a:r>
                <a:r>
                  <a:rPr lang="es-AR" sz="16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s-AR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r>
                  <a:rPr lang="es-MX" sz="1600" b="0" i="1" u="none" strike="noStrike" baseline="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. </a:t>
                </a:r>
                <a:r>
                  <a:rPr lang="es-MX" sz="1800" b="0" i="0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Como consecuencia de la presencia del campo magnético, sobre la carga </a:t>
                </a:r>
                <a:r>
                  <a:rPr lang="es-MX" sz="1600" b="0" i="1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q </a:t>
                </a:r>
                <a:r>
                  <a:rPr lang="es-MX" sz="1800" b="0" i="0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actúa una fuerza que viene determinada por la fuerza de Lorentz:</a:t>
                </a:r>
                <a:endParaRPr lang="es-AR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9EF53D1E-D460-FB76-4AD6-E995E08AA6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3590" y="2125744"/>
                <a:ext cx="7378830" cy="1200329"/>
              </a:xfrm>
              <a:prstGeom prst="rect">
                <a:avLst/>
              </a:prstGeom>
              <a:blipFill>
                <a:blip r:embed="rId4"/>
                <a:stretch>
                  <a:fillRect l="-744" t="-3046" r="-1322" b="-6599"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CuadroTexto 12">
                <a:extLst>
                  <a:ext uri="{FF2B5EF4-FFF2-40B4-BE49-F238E27FC236}">
                    <a16:creationId xmlns:a16="http://schemas.microsoft.com/office/drawing/2014/main" id="{3E753213-70B7-3B8D-089E-65C630186EDB}"/>
                  </a:ext>
                </a:extLst>
              </p:cNvPr>
              <p:cNvSpPr txBox="1"/>
              <p:nvPr/>
            </p:nvSpPr>
            <p:spPr>
              <a:xfrm>
                <a:off x="5565053" y="3630884"/>
                <a:ext cx="1177309" cy="310598"/>
              </a:xfrm>
              <a:prstGeom prst="rect">
                <a:avLst/>
              </a:prstGeom>
              <a:solidFill>
                <a:srgbClr val="E2F4FE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AR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s-ES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𝑞</m:t>
                      </m:r>
                      <m:acc>
                        <m:accPr>
                          <m:chr m:val="⃗"/>
                          <m:ctrlPr>
                            <a:rPr lang="es-AR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𝑣</m:t>
                          </m:r>
                        </m:e>
                      </m:acc>
                      <m:r>
                        <a:rPr lang="es-E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acc>
                        <m:accPr>
                          <m:chr m:val="⃗"/>
                          <m:ctrlPr>
                            <a:rPr lang="es-AR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es-AR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3" name="CuadroTexto 12">
                <a:extLst>
                  <a:ext uri="{FF2B5EF4-FFF2-40B4-BE49-F238E27FC236}">
                    <a16:creationId xmlns:a16="http://schemas.microsoft.com/office/drawing/2014/main" id="{3E753213-70B7-3B8D-089E-65C630186E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5053" y="3630884"/>
                <a:ext cx="1177309" cy="310598"/>
              </a:xfrm>
              <a:prstGeom prst="rect">
                <a:avLst/>
              </a:prstGeom>
              <a:blipFill>
                <a:blip r:embed="rId5"/>
                <a:stretch>
                  <a:fillRect l="-4145" t="-43137" r="-4663" b="-25490"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Imagen 14">
            <a:extLst>
              <a:ext uri="{FF2B5EF4-FFF2-40B4-BE49-F238E27FC236}">
                <a16:creationId xmlns:a16="http://schemas.microsoft.com/office/drawing/2014/main" id="{98BD4ED0-9F0E-1EED-A785-0CC355B3FD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2694" y="4124073"/>
            <a:ext cx="2380777" cy="2584843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53E9805-BFD7-AEE6-811F-D784671C76E7}"/>
              </a:ext>
            </a:extLst>
          </p:cNvPr>
          <p:cNvSpPr txBox="1"/>
          <p:nvPr/>
        </p:nvSpPr>
        <p:spPr>
          <a:xfrm>
            <a:off x="5111684" y="4263076"/>
            <a:ext cx="677551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MX" sz="1800" b="0" i="0" u="none" strike="noStrike" baseline="0" dirty="0">
                <a:solidFill>
                  <a:srgbClr val="575655"/>
                </a:solidFill>
                <a:latin typeface="Times New Roman" panose="02020603050405020304" pitchFamily="18" charset="0"/>
              </a:rPr>
              <a:t>La fuerza q</a:t>
            </a:r>
            <a:r>
              <a:rPr lang="es-MX" sz="1800" b="0" i="0" u="none" strike="noStrike" baseline="0" dirty="0">
                <a:solidFill>
                  <a:srgbClr val="383635"/>
                </a:solidFill>
                <a:latin typeface="Times New Roman" panose="02020603050405020304" pitchFamily="18" charset="0"/>
              </a:rPr>
              <a:t>u</a:t>
            </a:r>
            <a:r>
              <a:rPr lang="es-MX" sz="1800" b="0" i="0" u="none" strike="noStrike" baseline="0" dirty="0">
                <a:solidFill>
                  <a:srgbClr val="575655"/>
                </a:solidFill>
                <a:latin typeface="Times New Roman" panose="02020603050405020304" pitchFamily="18" charset="0"/>
              </a:rPr>
              <a:t>e actúa sobre </a:t>
            </a:r>
            <a:r>
              <a:rPr lang="es-MX" sz="1800" b="0" i="0" u="none" strike="noStrike" baseline="0" dirty="0">
                <a:solidFill>
                  <a:srgbClr val="383635"/>
                </a:solidFill>
                <a:latin typeface="Times New Roman" panose="02020603050405020304" pitchFamily="18" charset="0"/>
              </a:rPr>
              <a:t>l</a:t>
            </a:r>
            <a:r>
              <a:rPr lang="es-MX" sz="1800" b="0" i="0" u="none" strike="noStrike" baseline="0" dirty="0">
                <a:solidFill>
                  <a:srgbClr val="575655"/>
                </a:solidFill>
                <a:latin typeface="Times New Roman" panose="02020603050405020304" pitchFamily="18" charset="0"/>
              </a:rPr>
              <a:t>a 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ca</a:t>
            </a:r>
            <a:r>
              <a:rPr lang="es-MX" sz="1800" b="0" i="0" u="none" strike="noStrike" baseline="0" dirty="0">
                <a:solidFill>
                  <a:srgbClr val="383635"/>
                </a:solidFill>
                <a:latin typeface="Times New Roman" panose="02020603050405020304" pitchFamily="18" charset="0"/>
              </a:rPr>
              <a:t>r</a:t>
            </a:r>
            <a:r>
              <a:rPr lang="es-MX" sz="1800" b="0" i="0" u="none" strike="noStrike" baseline="0" dirty="0">
                <a:solidFill>
                  <a:srgbClr val="7F7F7A"/>
                </a:solidFill>
                <a:latin typeface="Times New Roman" panose="02020603050405020304" pitchFamily="18" charset="0"/>
              </a:rPr>
              <a:t>g</a:t>
            </a:r>
            <a:r>
              <a:rPr lang="es-MX" sz="1800" b="0" i="0" u="none" strike="noStrike" baseline="0" dirty="0">
                <a:solidFill>
                  <a:srgbClr val="575655"/>
                </a:solidFill>
                <a:latin typeface="Times New Roman" panose="02020603050405020304" pitchFamily="18" charset="0"/>
              </a:rPr>
              <a:t>a t</a:t>
            </a:r>
            <a:r>
              <a:rPr lang="es-MX" sz="1800" b="0" i="0" u="none" strike="noStrike" baseline="0" dirty="0">
                <a:solidFill>
                  <a:srgbClr val="2A2625"/>
                </a:solidFill>
                <a:latin typeface="Times New Roman" panose="02020603050405020304" pitchFamily="18" charset="0"/>
              </a:rPr>
              <a:t>i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e</a:t>
            </a:r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ne </a:t>
            </a:r>
            <a:r>
              <a:rPr lang="es-MX" sz="1800" b="0" i="0" u="none" strike="noStrike" baseline="0" dirty="0">
                <a:solidFill>
                  <a:srgbClr val="575655"/>
                </a:solidFill>
                <a:latin typeface="Times New Roman" panose="02020603050405020304" pitchFamily="18" charset="0"/>
              </a:rPr>
              <a:t>la d</a:t>
            </a:r>
            <a:r>
              <a:rPr lang="es-MX" sz="1800" b="0" i="0" u="none" strike="noStrike" baseline="0" dirty="0">
                <a:solidFill>
                  <a:srgbClr val="383635"/>
                </a:solidFill>
                <a:latin typeface="Times New Roman" panose="02020603050405020304" pitchFamily="18" charset="0"/>
              </a:rPr>
              <a:t>i</a:t>
            </a:r>
            <a:r>
              <a:rPr lang="es-MX" sz="1800" b="0" i="0" u="none" strike="noStrike" baseline="0" dirty="0">
                <a:solidFill>
                  <a:srgbClr val="575655"/>
                </a:solidFill>
                <a:latin typeface="Times New Roman" panose="02020603050405020304" pitchFamily="18" charset="0"/>
              </a:rPr>
              <a:t>rección </a:t>
            </a:r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d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e </a:t>
            </a:r>
            <a:r>
              <a:rPr lang="es-MX" sz="1800" b="0" i="0" u="none" strike="noStrike" baseline="0" dirty="0">
                <a:solidFill>
                  <a:srgbClr val="383635"/>
                </a:solidFill>
                <a:latin typeface="Times New Roman" panose="02020603050405020304" pitchFamily="18" charset="0"/>
              </a:rPr>
              <a:t>l</a:t>
            </a:r>
            <a:r>
              <a:rPr lang="es-MX" sz="1800" b="0" i="0" u="none" strike="noStrike" baseline="0" dirty="0">
                <a:solidFill>
                  <a:srgbClr val="575655"/>
                </a:solidFill>
                <a:latin typeface="Times New Roman" panose="02020603050405020304" pitchFamily="18" charset="0"/>
              </a:rPr>
              <a:t>a varilla 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y sent</a:t>
            </a:r>
            <a:r>
              <a:rPr lang="es-MX" sz="1800" b="0" i="0" u="none" strike="noStrike" baseline="0" dirty="0">
                <a:solidFill>
                  <a:srgbClr val="383635"/>
                </a:solidFill>
                <a:latin typeface="Times New Roman" panose="02020603050405020304" pitchFamily="18" charset="0"/>
              </a:rPr>
              <a:t>i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do </a:t>
            </a:r>
            <a:r>
              <a:rPr lang="es-MX" sz="1800" b="0" i="0" u="none" strike="noStrike" baseline="0" dirty="0">
                <a:solidFill>
                  <a:srgbClr val="575655"/>
                </a:solidFill>
                <a:latin typeface="Times New Roman" panose="02020603050405020304" pitchFamily="18" charset="0"/>
              </a:rPr>
              <a:t>contrar</a:t>
            </a:r>
            <a:r>
              <a:rPr lang="es-MX" sz="1800" b="0" i="0" u="none" strike="noStrike" baseline="0" dirty="0">
                <a:solidFill>
                  <a:srgbClr val="383635"/>
                </a:solidFill>
                <a:latin typeface="Times New Roman" panose="02020603050405020304" pitchFamily="18" charset="0"/>
              </a:rPr>
              <a:t>i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o </a:t>
            </a:r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pa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ra cargas </a:t>
            </a:r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po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s</a:t>
            </a:r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iti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vas y </a:t>
            </a:r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n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eg</a:t>
            </a:r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ati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vas</a:t>
            </a:r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. </a:t>
            </a:r>
            <a:r>
              <a:rPr lang="es-MX" sz="1800" b="0" i="0" u="none" strike="noStrike" baseline="0" dirty="0">
                <a:solidFill>
                  <a:srgbClr val="575655"/>
                </a:solidFill>
                <a:latin typeface="Times New Roman" panose="02020603050405020304" pitchFamily="18" charset="0"/>
              </a:rPr>
              <a:t>La</a:t>
            </a:r>
            <a:r>
              <a:rPr lang="es-MX" sz="1800" b="0" i="0" u="none" strike="noStrike" baseline="0" dirty="0">
                <a:solidFill>
                  <a:srgbClr val="7F7F7A"/>
                </a:solidFill>
                <a:latin typeface="Times New Roman" panose="02020603050405020304" pitchFamily="18" charset="0"/>
              </a:rPr>
              <a:t>s </a:t>
            </a:r>
            <a:r>
              <a:rPr lang="es-MX" sz="1800" b="0" i="0" u="none" strike="noStrike" baseline="0" dirty="0">
                <a:solidFill>
                  <a:srgbClr val="575655"/>
                </a:solidFill>
                <a:latin typeface="Times New Roman" panose="02020603050405020304" pitchFamily="18" charset="0"/>
              </a:rPr>
              <a:t>cargas positivas 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se </a:t>
            </a:r>
            <a:r>
              <a:rPr lang="es-MX" sz="1800" b="0" i="0" u="none" strike="noStrike" baseline="0" dirty="0">
                <a:solidFill>
                  <a:srgbClr val="575655"/>
                </a:solidFill>
                <a:latin typeface="Times New Roman" panose="02020603050405020304" pitchFamily="18" charset="0"/>
              </a:rPr>
              <a:t>acumula</a:t>
            </a:r>
            <a:r>
              <a:rPr lang="es-MX" sz="1800" b="0" i="0" u="none" strike="noStrike" baseline="0" dirty="0">
                <a:solidFill>
                  <a:srgbClr val="383635"/>
                </a:solidFill>
                <a:latin typeface="Times New Roman" panose="02020603050405020304" pitchFamily="18" charset="0"/>
              </a:rPr>
              <a:t>r</a:t>
            </a:r>
            <a:r>
              <a:rPr lang="es-MX" sz="1800" b="0" i="0" u="none" strike="noStrike" baseline="0" dirty="0">
                <a:solidFill>
                  <a:srgbClr val="575655"/>
                </a:solidFill>
                <a:latin typeface="Times New Roman" panose="02020603050405020304" pitchFamily="18" charset="0"/>
              </a:rPr>
              <a:t>án e</a:t>
            </a:r>
            <a:r>
              <a:rPr lang="es-MX" sz="1800" b="0" i="0" u="none" strike="noStrike" baseline="0" dirty="0">
                <a:solidFill>
                  <a:srgbClr val="383635"/>
                </a:solidFill>
                <a:latin typeface="Times New Roman" panose="02020603050405020304" pitchFamily="18" charset="0"/>
              </a:rPr>
              <a:t>n 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u</a:t>
            </a:r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n 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extremo </a:t>
            </a:r>
            <a:r>
              <a:rPr lang="es-MX" sz="1800" b="0" i="0" u="none" strike="noStrike" baseline="0" dirty="0">
                <a:solidFill>
                  <a:srgbClr val="575655"/>
                </a:solidFill>
                <a:latin typeface="Times New Roman" panose="02020603050405020304" pitchFamily="18" charset="0"/>
              </a:rPr>
              <a:t>de </a:t>
            </a:r>
            <a:r>
              <a:rPr lang="es-MX" sz="1800" b="0" i="0" u="none" strike="noStrike" baseline="0" dirty="0">
                <a:solidFill>
                  <a:srgbClr val="383635"/>
                </a:solidFill>
                <a:latin typeface="Times New Roman" panose="02020603050405020304" pitchFamily="18" charset="0"/>
              </a:rPr>
              <a:t>l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a </a:t>
            </a:r>
            <a:r>
              <a:rPr lang="es-MX" sz="1800" b="0" i="0" u="none" strike="noStrike" baseline="0" dirty="0">
                <a:solidFill>
                  <a:srgbClr val="575655"/>
                </a:solidFill>
                <a:latin typeface="Times New Roman" panose="02020603050405020304" pitchFamily="18" charset="0"/>
              </a:rPr>
              <a:t>vari</a:t>
            </a:r>
            <a:r>
              <a:rPr lang="es-MX" sz="1800" b="0" i="0" u="none" strike="noStrike" baseline="0" dirty="0">
                <a:solidFill>
                  <a:srgbClr val="383635"/>
                </a:solidFill>
                <a:latin typeface="Times New Roman" panose="02020603050405020304" pitchFamily="18" charset="0"/>
              </a:rPr>
              <a:t>ll</a:t>
            </a:r>
            <a:r>
              <a:rPr lang="es-MX" sz="1800" b="0" i="0" u="none" strike="noStrike" baseline="0" dirty="0">
                <a:solidFill>
                  <a:srgbClr val="575655"/>
                </a:solidFill>
                <a:latin typeface="Times New Roman" panose="02020603050405020304" pitchFamily="18" charset="0"/>
              </a:rPr>
              <a:t>a 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y </a:t>
            </a:r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la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s </a:t>
            </a:r>
            <a:r>
              <a:rPr lang="es-MX" sz="1800" b="0" i="0" u="none" strike="noStrike" baseline="0" dirty="0">
                <a:solidFill>
                  <a:srgbClr val="575655"/>
                </a:solidFill>
                <a:latin typeface="Times New Roman" panose="02020603050405020304" pitchFamily="18" charset="0"/>
              </a:rPr>
              <a:t>cargas </a:t>
            </a:r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neg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ativas se </a:t>
            </a:r>
            <a:r>
              <a:rPr lang="es-MX" sz="1800" b="0" i="0" u="none" strike="noStrike" baseline="0" dirty="0">
                <a:solidFill>
                  <a:srgbClr val="575655"/>
                </a:solidFill>
                <a:latin typeface="Times New Roman" panose="02020603050405020304" pitchFamily="18" charset="0"/>
              </a:rPr>
              <a:t>acumularán 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en e</a:t>
            </a:r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l </a:t>
            </a:r>
            <a:r>
              <a:rPr lang="es-MX" sz="1800" b="0" i="0" u="none" strike="noStrike" baseline="0" dirty="0">
                <a:solidFill>
                  <a:srgbClr val="575655"/>
                </a:solidFill>
                <a:latin typeface="Times New Roman" panose="02020603050405020304" pitchFamily="18" charset="0"/>
              </a:rPr>
              <a:t>extremo opuesto.</a:t>
            </a:r>
            <a:endParaRPr lang="es-AR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7F5E884F-4069-4233-B31D-92D71BEE99DE}"/>
              </a:ext>
            </a:extLst>
          </p:cNvPr>
          <p:cNvSpPr txBox="1"/>
          <p:nvPr/>
        </p:nvSpPr>
        <p:spPr>
          <a:xfrm>
            <a:off x="5210111" y="5607696"/>
            <a:ext cx="65786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E</a:t>
            </a:r>
            <a:r>
              <a:rPr lang="es-MX" sz="1800" b="0" i="0" u="none" strike="noStrike" baseline="0" dirty="0">
                <a:solidFill>
                  <a:srgbClr val="383635"/>
                </a:solidFill>
                <a:latin typeface="Times New Roman" panose="02020603050405020304" pitchFamily="18" charset="0"/>
              </a:rPr>
              <a:t>n </a:t>
            </a:r>
            <a:r>
              <a:rPr lang="es-MX" sz="1800" b="0" i="0" u="none" strike="noStrike" baseline="0" dirty="0">
                <a:solidFill>
                  <a:srgbClr val="575655"/>
                </a:solidFill>
                <a:latin typeface="Times New Roman" panose="02020603050405020304" pitchFamily="18" charset="0"/>
              </a:rPr>
              <a:t>co</a:t>
            </a:r>
            <a:r>
              <a:rPr lang="es-MX" sz="1800" b="0" i="0" u="none" strike="noStrike" baseline="0" dirty="0">
                <a:solidFill>
                  <a:srgbClr val="383635"/>
                </a:solidFill>
                <a:latin typeface="Times New Roman" panose="02020603050405020304" pitchFamily="18" charset="0"/>
              </a:rPr>
              <a:t>n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sec</a:t>
            </a:r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u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e</a:t>
            </a:r>
            <a:r>
              <a:rPr lang="es-MX" sz="1800" b="0" i="0" u="none" strike="noStrike" baseline="0" dirty="0">
                <a:solidFill>
                  <a:srgbClr val="383635"/>
                </a:solidFill>
                <a:latin typeface="Times New Roman" panose="02020603050405020304" pitchFamily="18" charset="0"/>
              </a:rPr>
              <a:t>n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c</a:t>
            </a:r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ia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, se c</a:t>
            </a:r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r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e</a:t>
            </a:r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a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rá </a:t>
            </a:r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un </a:t>
            </a:r>
            <a:r>
              <a:rPr lang="es-MX" sz="1800" b="0" i="0" u="none" strike="noStrike" baseline="0" dirty="0">
                <a:solidFill>
                  <a:srgbClr val="575655"/>
                </a:solidFill>
                <a:latin typeface="Times New Roman" panose="02020603050405020304" pitchFamily="18" charset="0"/>
              </a:rPr>
              <a:t>campo 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e</a:t>
            </a:r>
            <a:r>
              <a:rPr lang="es-MX" sz="1800" b="0" i="0" u="none" strike="noStrike" baseline="0" dirty="0">
                <a:solidFill>
                  <a:srgbClr val="383635"/>
                </a:solidFill>
                <a:latin typeface="Times New Roman" panose="02020603050405020304" pitchFamily="18" charset="0"/>
              </a:rPr>
              <a:t>l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éctr</a:t>
            </a:r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ic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o ent</a:t>
            </a:r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r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e </a:t>
            </a:r>
            <a:r>
              <a:rPr lang="es-MX" sz="1800" b="0" i="0" u="none" strike="noStrike" baseline="0" dirty="0">
                <a:solidFill>
                  <a:srgbClr val="575655"/>
                </a:solidFill>
                <a:latin typeface="Times New Roman" panose="02020603050405020304" pitchFamily="18" charset="0"/>
              </a:rPr>
              <a:t>ambos 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extre</a:t>
            </a:r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mo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s, </a:t>
            </a:r>
            <a:r>
              <a:rPr lang="es-MX" sz="1800" b="0" i="0" u="none" strike="noStrike" baseline="0" dirty="0">
                <a:solidFill>
                  <a:srgbClr val="575655"/>
                </a:solidFill>
                <a:latin typeface="Times New Roman" panose="02020603050405020304" pitchFamily="18" charset="0"/>
              </a:rPr>
              <a:t>q</a:t>
            </a:r>
            <a:r>
              <a:rPr lang="es-MX" sz="1800" b="0" i="0" u="none" strike="noStrike" baseline="0" dirty="0">
                <a:solidFill>
                  <a:srgbClr val="383635"/>
                </a:solidFill>
                <a:latin typeface="Times New Roman" panose="02020603050405020304" pitchFamily="18" charset="0"/>
              </a:rPr>
              <a:t>u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e e</a:t>
            </a:r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j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er</a:t>
            </a:r>
            <a:r>
              <a:rPr lang="es-MX" sz="1800" b="0" i="0" u="none" strike="noStrike" baseline="0" dirty="0">
                <a:solidFill>
                  <a:srgbClr val="575655"/>
                </a:solidFill>
                <a:latin typeface="Times New Roman" panose="02020603050405020304" pitchFamily="18" charset="0"/>
              </a:rPr>
              <a:t>cerá una 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f</a:t>
            </a:r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uer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za </a:t>
            </a:r>
            <a:r>
              <a:rPr lang="es-MX" sz="1800" b="0" i="0" u="none" strike="noStrike" baseline="0" dirty="0">
                <a:solidFill>
                  <a:srgbClr val="575655"/>
                </a:solidFill>
                <a:latin typeface="Times New Roman" panose="02020603050405020304" pitchFamily="18" charset="0"/>
              </a:rPr>
              <a:t>e</a:t>
            </a:r>
            <a:r>
              <a:rPr lang="es-MX" sz="1800" b="0" i="0" u="none" strike="noStrike" baseline="0" dirty="0">
                <a:solidFill>
                  <a:srgbClr val="2A2625"/>
                </a:solidFill>
                <a:latin typeface="Times New Roman" panose="02020603050405020304" pitchFamily="18" charset="0"/>
              </a:rPr>
              <a:t>l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ect</a:t>
            </a:r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ro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stát</a:t>
            </a:r>
            <a:r>
              <a:rPr lang="es-MX" sz="1800" b="0" i="0" u="none" strike="noStrike" baseline="0" dirty="0">
                <a:solidFill>
                  <a:srgbClr val="383635"/>
                </a:solidFill>
                <a:latin typeface="Times New Roman" panose="02020603050405020304" pitchFamily="18" charset="0"/>
              </a:rPr>
              <a:t>i</a:t>
            </a:r>
            <a:r>
              <a:rPr lang="es-MX" sz="1800" b="0" i="0" u="none" strike="noStrike" baseline="0" dirty="0">
                <a:solidFill>
                  <a:srgbClr val="575655"/>
                </a:solidFill>
                <a:latin typeface="Times New Roman" panose="02020603050405020304" pitchFamily="18" charset="0"/>
              </a:rPr>
              <a:t>ca 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so</a:t>
            </a:r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br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e </a:t>
            </a:r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la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s </a:t>
            </a:r>
            <a:r>
              <a:rPr lang="es-MX" sz="1800" b="0" i="0" u="none" strike="noStrike" baseline="0" dirty="0">
                <a:solidFill>
                  <a:srgbClr val="575655"/>
                </a:solidFill>
                <a:latin typeface="Times New Roman" panose="02020603050405020304" pitchFamily="18" charset="0"/>
              </a:rPr>
              <a:t>cargas </a:t>
            </a:r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libre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s </a:t>
            </a:r>
            <a:r>
              <a:rPr lang="es-MX" sz="1800" b="0" i="0" u="none" strike="noStrike" baseline="0" dirty="0">
                <a:solidFill>
                  <a:srgbClr val="575655"/>
                </a:solidFill>
                <a:latin typeface="Times New Roman" panose="02020603050405020304" pitchFamily="18" charset="0"/>
              </a:rPr>
              <a:t>de 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valo</a:t>
            </a:r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r:</a:t>
            </a:r>
            <a:endParaRPr lang="es-A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CuadroTexto 19">
                <a:extLst>
                  <a:ext uri="{FF2B5EF4-FFF2-40B4-BE49-F238E27FC236}">
                    <a16:creationId xmlns:a16="http://schemas.microsoft.com/office/drawing/2014/main" id="{C46790F0-24D5-8714-DF42-445F08EDCEF3}"/>
                  </a:ext>
                </a:extLst>
              </p:cNvPr>
              <p:cNvSpPr txBox="1"/>
              <p:nvPr/>
            </p:nvSpPr>
            <p:spPr>
              <a:xfrm>
                <a:off x="6952364" y="6398318"/>
                <a:ext cx="846386" cy="310598"/>
              </a:xfrm>
              <a:prstGeom prst="rect">
                <a:avLst/>
              </a:prstGeom>
              <a:solidFill>
                <a:srgbClr val="E2F4FE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AR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s-E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𝑞</m:t>
                      </m:r>
                      <m:acc>
                        <m:accPr>
                          <m:chr m:val="⃗"/>
                          <m:ctrlPr>
                            <a:rPr lang="es-AR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</m:acc>
                    </m:oMath>
                  </m:oMathPara>
                </a14:m>
                <a:endParaRPr lang="es-AR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0" name="CuadroTexto 19">
                <a:extLst>
                  <a:ext uri="{FF2B5EF4-FFF2-40B4-BE49-F238E27FC236}">
                    <a16:creationId xmlns:a16="http://schemas.microsoft.com/office/drawing/2014/main" id="{C46790F0-24D5-8714-DF42-445F08EDCE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2364" y="6398318"/>
                <a:ext cx="846386" cy="310598"/>
              </a:xfrm>
              <a:prstGeom prst="rect">
                <a:avLst/>
              </a:prstGeom>
              <a:blipFill>
                <a:blip r:embed="rId7"/>
                <a:stretch>
                  <a:fillRect l="-5755" t="-43137" r="-5755" b="-25490"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4958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7" grpId="0"/>
      <p:bldP spid="19" grpId="0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" name="CuadroTexto 12">
                <a:extLst>
                  <a:ext uri="{FF2B5EF4-FFF2-40B4-BE49-F238E27FC236}">
                    <a16:creationId xmlns:a16="http://schemas.microsoft.com/office/drawing/2014/main" id="{3E753213-70B7-3B8D-089E-65C630186EDB}"/>
                  </a:ext>
                </a:extLst>
              </p:cNvPr>
              <p:cNvSpPr txBox="1"/>
              <p:nvPr/>
            </p:nvSpPr>
            <p:spPr>
              <a:xfrm>
                <a:off x="10484496" y="1075531"/>
                <a:ext cx="1033168" cy="276999"/>
              </a:xfrm>
              <a:prstGeom prst="rect">
                <a:avLst/>
              </a:prstGeom>
              <a:solidFill>
                <a:srgbClr val="E2F4FE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s-ES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𝑞</m:t>
                      </m:r>
                      <m:r>
                        <a:rPr lang="es-ES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𝑣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𝐵</m:t>
                      </m:r>
                    </m:oMath>
                  </m:oMathPara>
                </a14:m>
                <a:endParaRPr lang="es-AR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3" name="CuadroTexto 12">
                <a:extLst>
                  <a:ext uri="{FF2B5EF4-FFF2-40B4-BE49-F238E27FC236}">
                    <a16:creationId xmlns:a16="http://schemas.microsoft.com/office/drawing/2014/main" id="{3E753213-70B7-3B8D-089E-65C630186E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4496" y="1075531"/>
                <a:ext cx="1033168" cy="276999"/>
              </a:xfrm>
              <a:prstGeom prst="rect">
                <a:avLst/>
              </a:prstGeom>
              <a:blipFill>
                <a:blip r:embed="rId2"/>
                <a:stretch>
                  <a:fillRect l="-5325" r="-4142" b="-26087"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CuadroTexto 19">
                <a:extLst>
                  <a:ext uri="{FF2B5EF4-FFF2-40B4-BE49-F238E27FC236}">
                    <a16:creationId xmlns:a16="http://schemas.microsoft.com/office/drawing/2014/main" id="{C46790F0-24D5-8714-DF42-445F08EDCEF3}"/>
                  </a:ext>
                </a:extLst>
              </p:cNvPr>
              <p:cNvSpPr txBox="1"/>
              <p:nvPr/>
            </p:nvSpPr>
            <p:spPr>
              <a:xfrm>
                <a:off x="10577887" y="463240"/>
                <a:ext cx="846386" cy="310598"/>
              </a:xfrm>
              <a:prstGeom prst="rect">
                <a:avLst/>
              </a:prstGeom>
              <a:solidFill>
                <a:srgbClr val="E2F4FE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AR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s-E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𝑞𝐸</m:t>
                      </m:r>
                    </m:oMath>
                  </m:oMathPara>
                </a14:m>
                <a:endParaRPr lang="es-AR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0" name="CuadroTexto 19">
                <a:extLst>
                  <a:ext uri="{FF2B5EF4-FFF2-40B4-BE49-F238E27FC236}">
                    <a16:creationId xmlns:a16="http://schemas.microsoft.com/office/drawing/2014/main" id="{C46790F0-24D5-8714-DF42-445F08EDCE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7887" y="463240"/>
                <a:ext cx="846386" cy="310598"/>
              </a:xfrm>
              <a:prstGeom prst="rect">
                <a:avLst/>
              </a:prstGeom>
              <a:blipFill>
                <a:blip r:embed="rId3"/>
                <a:stretch>
                  <a:fillRect l="-5036" t="-43137" r="-5036" b="-25490"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uadroTexto 3">
            <a:extLst>
              <a:ext uri="{FF2B5EF4-FFF2-40B4-BE49-F238E27FC236}">
                <a16:creationId xmlns:a16="http://schemas.microsoft.com/office/drawing/2014/main" id="{8068B96F-D6BF-9DF7-7B24-BBC0A51507C6}"/>
              </a:ext>
            </a:extLst>
          </p:cNvPr>
          <p:cNvSpPr txBox="1"/>
          <p:nvPr/>
        </p:nvSpPr>
        <p:spPr>
          <a:xfrm>
            <a:off x="567965" y="733170"/>
            <a:ext cx="102634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MX" sz="1800" b="0" i="0" u="none" strike="noStrike" baseline="0" dirty="0">
                <a:solidFill>
                  <a:srgbClr val="575655"/>
                </a:solidFill>
                <a:latin typeface="Times New Roman" panose="02020603050405020304" pitchFamily="18" charset="0"/>
              </a:rPr>
              <a:t>La dirección 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de esta </a:t>
            </a:r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fu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e</a:t>
            </a:r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r</a:t>
            </a:r>
            <a:r>
              <a:rPr lang="es-MX" sz="1800" b="0" i="0" u="none" strike="noStrike" baseline="0" dirty="0">
                <a:solidFill>
                  <a:srgbClr val="7F7F7A"/>
                </a:solidFill>
                <a:latin typeface="Times New Roman" panose="02020603050405020304" pitchFamily="18" charset="0"/>
              </a:rPr>
              <a:t>za 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es op</a:t>
            </a:r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u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esta </a:t>
            </a:r>
            <a:r>
              <a:rPr lang="es-MX" sz="1800" b="0" i="0" u="none" strike="noStrike" baseline="0" dirty="0">
                <a:solidFill>
                  <a:srgbClr val="575655"/>
                </a:solidFill>
                <a:latin typeface="Times New Roman" panose="02020603050405020304" pitchFamily="18" charset="0"/>
              </a:rPr>
              <a:t>a la </a:t>
            </a:r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fu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erza </a:t>
            </a:r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qu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e e</a:t>
            </a:r>
            <a:r>
              <a:rPr lang="es-MX" sz="1800" b="0" i="0" u="none" strike="noStrike" baseline="0" dirty="0">
                <a:solidFill>
                  <a:srgbClr val="383635"/>
                </a:solidFill>
                <a:latin typeface="Times New Roman" panose="02020603050405020304" pitchFamily="18" charset="0"/>
              </a:rPr>
              <a:t>j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e</a:t>
            </a:r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r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ce e</a:t>
            </a:r>
            <a:r>
              <a:rPr lang="es-MX" sz="1800" b="0" i="0" u="none" strike="noStrike" baseline="0" dirty="0">
                <a:solidFill>
                  <a:srgbClr val="383635"/>
                </a:solidFill>
                <a:latin typeface="Times New Roman" panose="02020603050405020304" pitchFamily="18" charset="0"/>
              </a:rPr>
              <a:t>l 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ca</a:t>
            </a:r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mp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o </a:t>
            </a:r>
            <a:r>
              <a:rPr lang="es-MX" sz="1800" b="0" i="0" u="none" strike="noStrike" baseline="0" dirty="0">
                <a:solidFill>
                  <a:srgbClr val="575655"/>
                </a:solidFill>
                <a:latin typeface="Times New Roman" panose="02020603050405020304" pitchFamily="18" charset="0"/>
              </a:rPr>
              <a:t>magnético;</a:t>
            </a:r>
          </a:p>
          <a:p>
            <a:pPr algn="l"/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ll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egará </a:t>
            </a:r>
            <a:r>
              <a:rPr lang="es-MX" sz="1800" b="0" i="0" u="none" strike="noStrike" baseline="0" dirty="0">
                <a:solidFill>
                  <a:srgbClr val="2A2625"/>
                </a:solidFill>
                <a:latin typeface="Times New Roman" panose="02020603050405020304" pitchFamily="18" charset="0"/>
              </a:rPr>
              <a:t>u</a:t>
            </a:r>
            <a:r>
              <a:rPr lang="es-MX" sz="1800" b="0" i="0" u="none" strike="noStrike" baseline="0" dirty="0">
                <a:solidFill>
                  <a:srgbClr val="575655"/>
                </a:solidFill>
                <a:latin typeface="Times New Roman" panose="02020603050405020304" pitchFamily="18" charset="0"/>
              </a:rPr>
              <a:t>n </a:t>
            </a:r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mom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en</a:t>
            </a:r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to 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e</a:t>
            </a:r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n 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e</a:t>
            </a:r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l 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q</a:t>
            </a:r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u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e </a:t>
            </a:r>
            <a:r>
              <a:rPr lang="es-MX" sz="1800" b="0" i="0" u="none" strike="noStrike" baseline="0" dirty="0">
                <a:solidFill>
                  <a:srgbClr val="575655"/>
                </a:solidFill>
                <a:latin typeface="Times New Roman" panose="02020603050405020304" pitchFamily="18" charset="0"/>
              </a:rPr>
              <a:t>hab</a:t>
            </a:r>
            <a:r>
              <a:rPr lang="es-MX" sz="1800" b="0" i="0" u="none" strike="noStrike" baseline="0" dirty="0">
                <a:solidFill>
                  <a:srgbClr val="383635"/>
                </a:solidFill>
                <a:latin typeface="Times New Roman" panose="02020603050405020304" pitchFamily="18" charset="0"/>
              </a:rPr>
              <a:t>r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á </a:t>
            </a:r>
            <a:r>
              <a:rPr lang="es-MX" sz="1800" b="0" i="0" u="none" strike="noStrike" baseline="0" dirty="0">
                <a:solidFill>
                  <a:srgbClr val="575655"/>
                </a:solidFill>
                <a:latin typeface="Times New Roman" panose="02020603050405020304" pitchFamily="18" charset="0"/>
              </a:rPr>
              <a:t>un equi</a:t>
            </a:r>
            <a:r>
              <a:rPr lang="es-MX" sz="1800" b="0" i="0" u="none" strike="noStrike" baseline="0" dirty="0">
                <a:solidFill>
                  <a:srgbClr val="383635"/>
                </a:solidFill>
                <a:latin typeface="Times New Roman" panose="02020603050405020304" pitchFamily="18" charset="0"/>
              </a:rPr>
              <a:t>li</a:t>
            </a:r>
            <a:r>
              <a:rPr lang="es-MX" sz="1800" b="0" i="0" u="none" strike="noStrike" baseline="0" dirty="0">
                <a:solidFill>
                  <a:srgbClr val="575655"/>
                </a:solidFill>
                <a:latin typeface="Times New Roman" panose="02020603050405020304" pitchFamily="18" charset="0"/>
              </a:rPr>
              <a:t>brio 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e</a:t>
            </a:r>
            <a:r>
              <a:rPr lang="es-MX" sz="1800" b="0" i="0" u="none" strike="noStrike" baseline="0" dirty="0">
                <a:solidFill>
                  <a:srgbClr val="383635"/>
                </a:solidFill>
                <a:latin typeface="Times New Roman" panose="02020603050405020304" pitchFamily="18" charset="0"/>
              </a:rPr>
              <a:t>ntr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e </a:t>
            </a:r>
            <a:r>
              <a:rPr lang="es-MX" sz="1800" b="0" i="0" u="none" strike="noStrike" baseline="0" dirty="0">
                <a:solidFill>
                  <a:srgbClr val="575655"/>
                </a:solidFill>
                <a:latin typeface="Times New Roman" panose="02020603050405020304" pitchFamily="18" charset="0"/>
              </a:rPr>
              <a:t>ambas 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f</a:t>
            </a:r>
            <a:r>
              <a:rPr lang="es-MX" sz="1800" b="0" i="0" u="none" strike="noStrike" baseline="0" dirty="0">
                <a:solidFill>
                  <a:srgbClr val="474644"/>
                </a:solidFill>
                <a:latin typeface="Times New Roman" panose="02020603050405020304" pitchFamily="18" charset="0"/>
              </a:rPr>
              <a:t>uer</a:t>
            </a:r>
            <a:r>
              <a:rPr lang="es-MX" sz="1800" b="0" i="0" u="none" strike="noStrike" baseline="0" dirty="0">
                <a:solidFill>
                  <a:srgbClr val="696965"/>
                </a:solidFill>
                <a:latin typeface="Times New Roman" panose="02020603050405020304" pitchFamily="18" charset="0"/>
              </a:rPr>
              <a:t>zas:</a:t>
            </a:r>
            <a:endParaRPr lang="es-A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0C2FD2C7-ABD0-E09B-68AB-E43DCD8A0B7C}"/>
                  </a:ext>
                </a:extLst>
              </p:cNvPr>
              <p:cNvSpPr txBox="1"/>
              <p:nvPr/>
            </p:nvSpPr>
            <p:spPr>
              <a:xfrm>
                <a:off x="3030913" y="1438909"/>
                <a:ext cx="158004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𝑞𝐸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s-ES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𝑞𝑣𝐵</m:t>
                      </m:r>
                    </m:oMath>
                  </m:oMathPara>
                </a14:m>
                <a:endParaRPr lang="es-AR" dirty="0"/>
              </a:p>
            </p:txBody>
          </p:sp>
        </mc:Choice>
        <mc:Fallback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0C2FD2C7-ABD0-E09B-68AB-E43DCD8A0B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0913" y="1438909"/>
                <a:ext cx="1580043" cy="369332"/>
              </a:xfrm>
              <a:prstGeom prst="rect">
                <a:avLst/>
              </a:prstGeom>
              <a:blipFill>
                <a:blip r:embed="rId4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55F0C213-7EA0-B24B-5053-82635ABE565B}"/>
              </a:ext>
            </a:extLst>
          </p:cNvPr>
          <p:cNvSpPr/>
          <p:nvPr/>
        </p:nvSpPr>
        <p:spPr>
          <a:xfrm>
            <a:off x="4637987" y="1602557"/>
            <a:ext cx="405353" cy="15082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FFB302DB-C286-257F-11AE-8330B90429C1}"/>
                  </a:ext>
                </a:extLst>
              </p:cNvPr>
              <p:cNvSpPr txBox="1"/>
              <p:nvPr/>
            </p:nvSpPr>
            <p:spPr>
              <a:xfrm>
                <a:off x="5111684" y="1464765"/>
                <a:ext cx="158004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𝐸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s-ES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𝑣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𝐵</m:t>
                      </m:r>
                    </m:oMath>
                  </m:oMathPara>
                </a14:m>
                <a:endParaRPr lang="es-AR" dirty="0"/>
              </a:p>
            </p:txBody>
          </p:sp>
        </mc:Choice>
        <mc:Fallback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FFB302DB-C286-257F-11AE-8330B90429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1684" y="1464765"/>
                <a:ext cx="1580043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CuadroTexto 13">
                <a:extLst>
                  <a:ext uri="{FF2B5EF4-FFF2-40B4-BE49-F238E27FC236}">
                    <a16:creationId xmlns:a16="http://schemas.microsoft.com/office/drawing/2014/main" id="{3773E8ED-6671-7CAA-C59F-254A91DB2B77}"/>
                  </a:ext>
                </a:extLst>
              </p:cNvPr>
              <p:cNvSpPr txBox="1"/>
              <p:nvPr/>
            </p:nvSpPr>
            <p:spPr>
              <a:xfrm>
                <a:off x="3674966" y="2198542"/>
                <a:ext cx="96302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A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s-AR" dirty="0"/>
              </a:p>
            </p:txBody>
          </p:sp>
        </mc:Choice>
        <mc:Fallback>
          <p:sp>
            <p:nvSpPr>
              <p:cNvPr id="14" name="CuadroTexto 13">
                <a:extLst>
                  <a:ext uri="{FF2B5EF4-FFF2-40B4-BE49-F238E27FC236}">
                    <a16:creationId xmlns:a16="http://schemas.microsoft.com/office/drawing/2014/main" id="{3773E8ED-6671-7CAA-C59F-254A91DB2B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4966" y="2198542"/>
                <a:ext cx="963021" cy="276999"/>
              </a:xfrm>
              <a:prstGeom prst="rect">
                <a:avLst/>
              </a:prstGeom>
              <a:blipFill>
                <a:blip r:embed="rId6"/>
                <a:stretch>
                  <a:fillRect l="-5696" r="-5063" b="-8889"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3B1CE10C-1B56-D912-5CFE-BCBB4B61E3C9}"/>
                  </a:ext>
                </a:extLst>
              </p:cNvPr>
              <p:cNvSpPr txBox="1"/>
              <p:nvPr/>
            </p:nvSpPr>
            <p:spPr>
              <a:xfrm>
                <a:off x="3514513" y="2689157"/>
                <a:ext cx="171861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A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𝑣𝐵𝐿</m:t>
                      </m:r>
                    </m:oMath>
                  </m:oMathPara>
                </a14:m>
                <a:endParaRPr lang="es-AR" dirty="0"/>
              </a:p>
            </p:txBody>
          </p:sp>
        </mc:Choice>
        <mc:Fallback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3B1CE10C-1B56-D912-5CFE-BCBB4B61E3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4513" y="2689157"/>
                <a:ext cx="1718611" cy="276999"/>
              </a:xfrm>
              <a:prstGeom prst="rect">
                <a:avLst/>
              </a:prstGeom>
              <a:blipFill>
                <a:blip r:embed="rId7"/>
                <a:stretch>
                  <a:fillRect l="-2847" r="-2847" b="-6522"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093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0" grpId="0" animBg="1"/>
      <p:bldP spid="4" grpId="0"/>
      <p:bldP spid="6" grpId="0"/>
      <p:bldP spid="9" grpId="0" animBg="1"/>
      <p:bldP spid="11" grpId="0"/>
      <p:bldP spid="14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F5B4831-73C8-7064-E07C-A863CC524D1C}"/>
              </a:ext>
            </a:extLst>
          </p:cNvPr>
          <p:cNvSpPr txBox="1"/>
          <p:nvPr/>
        </p:nvSpPr>
        <p:spPr>
          <a:xfrm>
            <a:off x="1001598" y="409222"/>
            <a:ext cx="60944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dirty="0">
                <a:solidFill>
                  <a:srgbClr val="28BBD7"/>
                </a:solidFill>
                <a:latin typeface="Arial" panose="020B0604020202020204" pitchFamily="34" charset="0"/>
              </a:rPr>
              <a:t>Leyes de Faraday y Lenz</a:t>
            </a:r>
            <a:endParaRPr lang="es-AR" sz="2400" b="1" dirty="0">
              <a:solidFill>
                <a:srgbClr val="28BBD7"/>
              </a:solidFill>
              <a:latin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A84A452-5C6F-24B6-2D9E-7ADF34E3823B}"/>
              </a:ext>
            </a:extLst>
          </p:cNvPr>
          <p:cNvSpPr txBox="1"/>
          <p:nvPr/>
        </p:nvSpPr>
        <p:spPr>
          <a:xfrm>
            <a:off x="803635" y="1080710"/>
            <a:ext cx="94715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MX" sz="1800" b="0" i="0" u="none" strike="noStrike" baseline="0" dirty="0">
                <a:latin typeface="Times New Roman" panose="02020603050405020304" pitchFamily="18" charset="0"/>
              </a:rPr>
              <a:t>La </a:t>
            </a:r>
            <a:r>
              <a:rPr lang="es-MX" sz="1800" b="1" i="0" u="none" strike="noStrike" baseline="0" dirty="0">
                <a:latin typeface="Times New Roman" panose="02020603050405020304" pitchFamily="18" charset="0"/>
              </a:rPr>
              <a:t>fuerza electromotriz </a:t>
            </a:r>
            <a:r>
              <a:rPr lang="es-MX" sz="1800" b="0" i="0" u="none" strike="noStrike" baseline="0" dirty="0">
                <a:latin typeface="Times New Roman" panose="02020603050405020304" pitchFamily="18" charset="0"/>
              </a:rPr>
              <a:t>inducida en un circuito cerrado es directamente proporcional a la variación del flujo magnético a través de la superficie </a:t>
            </a:r>
            <a:r>
              <a:rPr lang="es-AR" sz="1800" b="0" i="0" u="none" strike="noStrike" baseline="0" dirty="0">
                <a:latin typeface="Times New Roman" panose="02020603050405020304" pitchFamily="18" charset="0"/>
              </a:rPr>
              <a:t>encerrada por el circuito:</a:t>
            </a:r>
            <a:endParaRPr lang="es-A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417ABF71-AEC5-ADA1-3486-982D23F7F54D}"/>
                  </a:ext>
                </a:extLst>
              </p:cNvPr>
              <p:cNvSpPr txBox="1"/>
              <p:nvPr/>
            </p:nvSpPr>
            <p:spPr>
              <a:xfrm>
                <a:off x="4038911" y="1766450"/>
                <a:ext cx="1294778" cy="7012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AR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s-E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el-G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ϕ</m:t>
                          </m:r>
                        </m:num>
                        <m:den>
                          <m:r>
                            <a:rPr lang="es-E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s-AR" sz="2400" dirty="0"/>
              </a:p>
            </p:txBody>
          </p:sp>
        </mc:Choice>
        <mc:Fallback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417ABF71-AEC5-ADA1-3486-982D23F7F5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911" y="1766450"/>
                <a:ext cx="1294778" cy="70121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uadroTexto 7">
            <a:extLst>
              <a:ext uri="{FF2B5EF4-FFF2-40B4-BE49-F238E27FC236}">
                <a16:creationId xmlns:a16="http://schemas.microsoft.com/office/drawing/2014/main" id="{B7A729D2-E42C-2E47-B55E-617F2B23FC1E}"/>
              </a:ext>
            </a:extLst>
          </p:cNvPr>
          <p:cNvSpPr txBox="1"/>
          <p:nvPr/>
        </p:nvSpPr>
        <p:spPr>
          <a:xfrm>
            <a:off x="803635" y="2846405"/>
            <a:ext cx="77653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MX" sz="1800" b="0" i="0" u="none" strike="noStrike" baseline="0" dirty="0">
                <a:latin typeface="Times New Roman" panose="02020603050405020304" pitchFamily="18" charset="0"/>
              </a:rPr>
              <a:t>El signo negativo de la ley de Faraday-Lenz se explica mediante la </a:t>
            </a:r>
            <a:r>
              <a:rPr lang="es-MX" sz="1800" b="1" i="0" u="none" strike="noStrike" baseline="0" dirty="0">
                <a:latin typeface="Times New Roman" panose="02020603050405020304" pitchFamily="18" charset="0"/>
              </a:rPr>
              <a:t>ley de Lenz</a:t>
            </a:r>
            <a:r>
              <a:rPr lang="es-MX" sz="1800" b="0" i="0" u="none" strike="noStrike" baseline="0" dirty="0">
                <a:latin typeface="Times New Roman" panose="02020603050405020304" pitchFamily="18" charset="0"/>
              </a:rPr>
              <a:t>:</a:t>
            </a:r>
            <a:endParaRPr lang="es-AR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AE84DF9-24F6-DBDF-09AA-C546BF097643}"/>
              </a:ext>
            </a:extLst>
          </p:cNvPr>
          <p:cNvSpPr txBox="1"/>
          <p:nvPr/>
        </p:nvSpPr>
        <p:spPr>
          <a:xfrm>
            <a:off x="558538" y="3594474"/>
            <a:ext cx="6982905" cy="646331"/>
          </a:xfrm>
          <a:prstGeom prst="rect">
            <a:avLst/>
          </a:prstGeom>
          <a:solidFill>
            <a:srgbClr val="E2F4FE"/>
          </a:solidFill>
        </p:spPr>
        <p:txBody>
          <a:bodyPr wrap="square">
            <a:spAutoFit/>
          </a:bodyPr>
          <a:lstStyle/>
          <a:p>
            <a:pPr algn="l"/>
            <a:r>
              <a:rPr lang="es-MX" sz="1800" b="0" i="0" u="none" strike="noStrike" baseline="0" dirty="0">
                <a:latin typeface="Times New Roman" panose="02020603050405020304" pitchFamily="18" charset="0"/>
              </a:rPr>
              <a:t>La variación del flujo magnético induce una corriente con tal sentido, </a:t>
            </a:r>
          </a:p>
          <a:p>
            <a:pPr algn="l"/>
            <a:r>
              <a:rPr lang="es-MX" sz="1800" b="0" i="0" u="none" strike="noStrike" baseline="0" dirty="0">
                <a:latin typeface="Times New Roman" panose="02020603050405020304" pitchFamily="18" charset="0"/>
              </a:rPr>
              <a:t>que tiende a oponerse a la variación del flujo magnético que la produce</a:t>
            </a:r>
            <a:r>
              <a:rPr lang="es-MX" sz="1800" b="0" i="0" u="none" strike="noStrike" baseline="0" dirty="0">
                <a:solidFill>
                  <a:srgbClr val="35617B"/>
                </a:solidFill>
                <a:latin typeface="Times New Roman" panose="02020603050405020304" pitchFamily="18" charset="0"/>
              </a:rPr>
              <a:t>.</a:t>
            </a:r>
            <a:endParaRPr lang="es-AR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1C00CC1E-9A9A-074A-83E4-581896463A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7564" y="2497010"/>
            <a:ext cx="3488832" cy="386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755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79D7000-DA07-0FBE-814B-759033981F55}"/>
              </a:ext>
            </a:extLst>
          </p:cNvPr>
          <p:cNvSpPr txBox="1"/>
          <p:nvPr/>
        </p:nvSpPr>
        <p:spPr>
          <a:xfrm>
            <a:off x="3452567" y="305527"/>
            <a:ext cx="41077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400" b="1" i="0" u="none" strike="noStrike" baseline="0" dirty="0">
                <a:solidFill>
                  <a:srgbClr val="06AFCF"/>
                </a:solidFill>
                <a:latin typeface="Arial" panose="020B0604020202020204" pitchFamily="34" charset="0"/>
              </a:rPr>
              <a:t>Campo magnético variable</a:t>
            </a:r>
            <a:endParaRPr lang="es-AR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CA1C7B9D-A5E1-0D33-12F6-70A9538B00E3}"/>
                  </a:ext>
                </a:extLst>
              </p:cNvPr>
              <p:cNvSpPr txBox="1"/>
              <p:nvPr/>
            </p:nvSpPr>
            <p:spPr>
              <a:xfrm>
                <a:off x="2743200" y="1387700"/>
                <a:ext cx="3120272" cy="6365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ϕ</m:t>
                          </m:r>
                        </m:num>
                        <m:den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s-E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𝐵𝑆𝑐𝑜𝑠</m:t>
                          </m:r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s-AR" dirty="0"/>
              </a:p>
            </p:txBody>
          </p:sp>
        </mc:Choice>
        <mc:Fallback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CA1C7B9D-A5E1-0D33-12F6-70A9538B00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3200" y="1387700"/>
                <a:ext cx="3120272" cy="63658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FAFD0A8F-1ACF-582F-E250-1C2EB29174F1}"/>
                  </a:ext>
                </a:extLst>
              </p:cNvPr>
              <p:cNvSpPr txBox="1"/>
              <p:nvPr/>
            </p:nvSpPr>
            <p:spPr>
              <a:xfrm>
                <a:off x="2669356" y="2326500"/>
                <a:ext cx="3120272" cy="6365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ϕ</m:t>
                          </m:r>
                        </m:num>
                        <m:den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s-E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𝑑𝐵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s-E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s-E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𝑆𝑐𝑜𝑠</m:t>
                      </m:r>
                      <m:r>
                        <a:rPr lang="es-E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s-AR" dirty="0"/>
              </a:p>
            </p:txBody>
          </p:sp>
        </mc:Choice>
        <mc:Fallback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FAFD0A8F-1ACF-582F-E250-1C2EB29174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9356" y="2326500"/>
                <a:ext cx="3120272" cy="63658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F5ED4A7C-EE10-9420-4F7B-FEF02B3C306A}"/>
                  </a:ext>
                </a:extLst>
              </p:cNvPr>
              <p:cNvSpPr txBox="1"/>
              <p:nvPr/>
            </p:nvSpPr>
            <p:spPr>
              <a:xfrm>
                <a:off x="2669356" y="3258331"/>
                <a:ext cx="3120272" cy="793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s-E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𝑑𝐵</m:t>
                          </m:r>
                          <m:r>
                            <a:rPr lang="es-E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s-E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𝑆𝑐𝑜𝑠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s-AR" sz="2400" dirty="0"/>
              </a:p>
            </p:txBody>
          </p:sp>
        </mc:Choice>
        <mc:Fallback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F5ED4A7C-EE10-9420-4F7B-FEF02B3C30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9356" y="3258331"/>
                <a:ext cx="3120272" cy="79355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7601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10807E7A-E10B-66A4-5DF2-128C3D854407}"/>
                  </a:ext>
                </a:extLst>
              </p:cNvPr>
              <p:cNvSpPr txBox="1"/>
              <p:nvPr/>
            </p:nvSpPr>
            <p:spPr>
              <a:xfrm>
                <a:off x="813061" y="758760"/>
                <a:ext cx="10697068" cy="13395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:r>
                  <a:rPr lang="es-MX" sz="1800" b="0" i="0" u="none" strike="noStrike" baseline="0" dirty="0">
                    <a:solidFill>
                      <a:srgbClr val="43433A"/>
                    </a:solidFill>
                    <a:latin typeface="Arial" panose="020B0604020202020204" pitchFamily="34" charset="0"/>
                  </a:rPr>
                  <a:t>Una es</a:t>
                </a:r>
                <a:r>
                  <a:rPr lang="es-MX" sz="1800" b="0" i="0" u="none" strike="noStrike" baseline="0" dirty="0">
                    <a:solidFill>
                      <a:srgbClr val="5F6152"/>
                    </a:solidFill>
                    <a:latin typeface="Arial" panose="020B0604020202020204" pitchFamily="34" charset="0"/>
                  </a:rPr>
                  <a:t>p</a:t>
                </a:r>
                <a:r>
                  <a:rPr lang="es-MX" sz="1800" b="0" i="0" u="none" strike="noStrike" baseline="0" dirty="0">
                    <a:solidFill>
                      <a:srgbClr val="43433A"/>
                    </a:solidFill>
                    <a:latin typeface="Arial" panose="020B0604020202020204" pitchFamily="34" charset="0"/>
                  </a:rPr>
                  <a:t>ira de </a:t>
                </a:r>
                <a:r>
                  <a:rPr lang="es-MX" sz="1800" b="0" i="0" u="none" strike="noStrike" baseline="0" dirty="0">
                    <a:solidFill>
                      <a:srgbClr val="5F6152"/>
                    </a:solidFill>
                    <a:latin typeface="Arial" panose="020B0604020202020204" pitchFamily="34" charset="0"/>
                  </a:rPr>
                  <a:t>3 </a:t>
                </a:r>
                <a:r>
                  <a:rPr lang="es-MX" sz="1800" b="0" i="0" u="none" strike="noStrike" baseline="0" dirty="0">
                    <a:solidFill>
                      <a:srgbClr val="43433A"/>
                    </a:solidFill>
                    <a:latin typeface="Arial" panose="020B0604020202020204" pitchFamily="34" charset="0"/>
                  </a:rPr>
                  <a:t>cm de d</a:t>
                </a:r>
                <a:r>
                  <a:rPr lang="es-MX" sz="1800" b="0" i="0" u="none" strike="noStrike" baseline="0" dirty="0">
                    <a:solidFill>
                      <a:srgbClr val="5F6152"/>
                    </a:solidFill>
                    <a:latin typeface="Arial" panose="020B0604020202020204" pitchFamily="34" charset="0"/>
                  </a:rPr>
                  <a:t>i</a:t>
                </a:r>
                <a:r>
                  <a:rPr lang="es-MX" sz="1800" b="0" i="0" u="none" strike="noStrike" baseline="0" dirty="0">
                    <a:solidFill>
                      <a:srgbClr val="43433A"/>
                    </a:solidFill>
                    <a:latin typeface="Arial" panose="020B0604020202020204" pitchFamily="34" charset="0"/>
                  </a:rPr>
                  <a:t>ámetro se </a:t>
                </a:r>
                <a:r>
                  <a:rPr lang="es-MX" sz="1800" b="0" i="0" u="none" strike="noStrike" baseline="0" dirty="0">
                    <a:solidFill>
                      <a:srgbClr val="2D2C28"/>
                    </a:solidFill>
                    <a:latin typeface="Arial" panose="020B0604020202020204" pitchFamily="34" charset="0"/>
                  </a:rPr>
                  <a:t>h</a:t>
                </a:r>
                <a:r>
                  <a:rPr lang="es-MX" sz="1800" b="0" i="0" u="none" strike="noStrike" baseline="0" dirty="0">
                    <a:solidFill>
                      <a:srgbClr val="5F6152"/>
                    </a:solidFill>
                    <a:latin typeface="Arial" panose="020B0604020202020204" pitchFamily="34" charset="0"/>
                  </a:rPr>
                  <a:t>a</a:t>
                </a:r>
                <a:r>
                  <a:rPr lang="es-MX" sz="1800" b="0" i="0" u="none" strike="noStrike" baseline="0" dirty="0">
                    <a:solidFill>
                      <a:srgbClr val="43433A"/>
                    </a:solidFill>
                    <a:latin typeface="Arial" panose="020B0604020202020204" pitchFamily="34" charset="0"/>
                  </a:rPr>
                  <a:t>lla en e</a:t>
                </a:r>
                <a:r>
                  <a:rPr lang="es-MX" sz="1800" b="0" i="0" u="none" strike="noStrike" baseline="0" dirty="0">
                    <a:solidFill>
                      <a:srgbClr val="5F6152"/>
                    </a:solidFill>
                    <a:latin typeface="Arial" panose="020B0604020202020204" pitchFamily="34" charset="0"/>
                  </a:rPr>
                  <a:t>l i</a:t>
                </a:r>
                <a:r>
                  <a:rPr lang="es-MX" sz="1800" b="0" i="0" u="none" strike="noStrike" baseline="0" dirty="0">
                    <a:solidFill>
                      <a:srgbClr val="43433A"/>
                    </a:solidFill>
                    <a:latin typeface="Arial" panose="020B0604020202020204" pitchFamily="34" charset="0"/>
                  </a:rPr>
                  <a:t>nter</a:t>
                </a:r>
                <a:r>
                  <a:rPr lang="es-MX" sz="1800" b="0" i="0" u="none" strike="noStrike" baseline="0" dirty="0">
                    <a:solidFill>
                      <a:srgbClr val="5F6152"/>
                    </a:solidFill>
                    <a:latin typeface="Arial" panose="020B0604020202020204" pitchFamily="34" charset="0"/>
                  </a:rPr>
                  <a:t>i</a:t>
                </a:r>
                <a:r>
                  <a:rPr lang="es-MX" sz="1800" b="0" i="0" u="none" strike="noStrike" baseline="0" dirty="0">
                    <a:solidFill>
                      <a:srgbClr val="43433A"/>
                    </a:solidFill>
                    <a:latin typeface="Arial" panose="020B0604020202020204" pitchFamily="34" charset="0"/>
                  </a:rPr>
                  <a:t>or de </a:t>
                </a:r>
                <a:r>
                  <a:rPr lang="es-MX" sz="1800" b="0" i="0" u="none" strike="noStrike" baseline="0" dirty="0">
                    <a:solidFill>
                      <a:srgbClr val="2D2C28"/>
                    </a:solidFill>
                    <a:latin typeface="Arial" panose="020B0604020202020204" pitchFamily="34" charset="0"/>
                  </a:rPr>
                  <a:t>una </a:t>
                </a:r>
                <a:r>
                  <a:rPr lang="es-AR" sz="1800" b="0" i="0" u="none" strike="noStrike" baseline="0" dirty="0">
                    <a:solidFill>
                      <a:srgbClr val="43433A"/>
                    </a:solidFill>
                    <a:latin typeface="Arial" panose="020B0604020202020204" pitchFamily="34" charset="0"/>
                  </a:rPr>
                  <a:t>bobina de 20 cm de longitud, formada por 250 espiras</a:t>
                </a:r>
                <a:r>
                  <a:rPr lang="es-AR" sz="1800" b="0" i="0" u="none" strike="noStrike" baseline="0" dirty="0">
                    <a:solidFill>
                      <a:srgbClr val="5F6152"/>
                    </a:solidFill>
                    <a:latin typeface="Arial" panose="020B0604020202020204" pitchFamily="34" charset="0"/>
                  </a:rPr>
                  <a:t>. </a:t>
                </a:r>
                <a:r>
                  <a:rPr lang="es-AR" sz="1800" b="0" i="0" u="none" strike="noStrike" baseline="0" dirty="0">
                    <a:solidFill>
                      <a:srgbClr val="2D2C28"/>
                    </a:solidFill>
                    <a:latin typeface="Arial" panose="020B0604020202020204" pitchFamily="34" charset="0"/>
                  </a:rPr>
                  <a:t>Deter</a:t>
                </a:r>
                <a:r>
                  <a:rPr lang="es-AR" sz="1800" b="0" i="0" u="none" strike="noStrike" baseline="0" dirty="0">
                    <a:solidFill>
                      <a:srgbClr val="43433A"/>
                    </a:solidFill>
                    <a:latin typeface="Arial" panose="020B0604020202020204" pitchFamily="34" charset="0"/>
                  </a:rPr>
                  <a:t>mina </a:t>
                </a:r>
                <a:r>
                  <a:rPr lang="es-MX" sz="1800" b="0" i="0" u="none" strike="noStrike" baseline="0" dirty="0">
                    <a:solidFill>
                      <a:srgbClr val="5F6152"/>
                    </a:solidFill>
                    <a:latin typeface="Arial" panose="020B0604020202020204" pitchFamily="34" charset="0"/>
                  </a:rPr>
                  <a:t>l</a:t>
                </a:r>
                <a:r>
                  <a:rPr lang="es-MX" sz="1800" b="0" i="0" u="none" strike="noStrike" baseline="0" dirty="0">
                    <a:solidFill>
                      <a:srgbClr val="43433A"/>
                    </a:solidFill>
                    <a:latin typeface="Arial" panose="020B0604020202020204" pitchFamily="34" charset="0"/>
                  </a:rPr>
                  <a:t>a fuerza e</a:t>
                </a:r>
                <a:r>
                  <a:rPr lang="es-MX" sz="1800" b="0" i="0" u="none" strike="noStrike" baseline="0" dirty="0">
                    <a:solidFill>
                      <a:srgbClr val="5F6152"/>
                    </a:solidFill>
                    <a:latin typeface="Arial" panose="020B0604020202020204" pitchFamily="34" charset="0"/>
                  </a:rPr>
                  <a:t>l</a:t>
                </a:r>
                <a:r>
                  <a:rPr lang="es-MX" sz="1800" b="0" i="0" u="none" strike="noStrike" baseline="0" dirty="0">
                    <a:solidFill>
                      <a:srgbClr val="43433A"/>
                    </a:solidFill>
                    <a:latin typeface="Arial" panose="020B0604020202020204" pitchFamily="34" charset="0"/>
                  </a:rPr>
                  <a:t>ectromotriz inducida en la esp</a:t>
                </a:r>
                <a:r>
                  <a:rPr lang="es-MX" sz="1800" b="0" i="0" u="none" strike="noStrike" baseline="0" dirty="0">
                    <a:solidFill>
                      <a:srgbClr val="5F6152"/>
                    </a:solidFill>
                    <a:latin typeface="Arial" panose="020B0604020202020204" pitchFamily="34" charset="0"/>
                  </a:rPr>
                  <a:t>i</a:t>
                </a:r>
                <a:r>
                  <a:rPr lang="es-MX" sz="1800" b="0" i="0" u="none" strike="noStrike" baseline="0" dirty="0">
                    <a:solidFill>
                      <a:srgbClr val="2D2C28"/>
                    </a:solidFill>
                    <a:latin typeface="Arial" panose="020B0604020202020204" pitchFamily="34" charset="0"/>
                  </a:rPr>
                  <a:t>ra, </a:t>
                </a:r>
                <a:r>
                  <a:rPr lang="es-MX" sz="1800" b="0" i="0" u="none" strike="noStrike" baseline="0" dirty="0">
                    <a:solidFill>
                      <a:srgbClr val="43433A"/>
                    </a:solidFill>
                    <a:latin typeface="Arial" panose="020B0604020202020204" pitchFamily="34" charset="0"/>
                  </a:rPr>
                  <a:t>s</a:t>
                </a:r>
                <a:r>
                  <a:rPr lang="es-MX" sz="1800" b="0" i="0" u="none" strike="noStrike" baseline="0" dirty="0">
                    <a:solidFill>
                      <a:srgbClr val="5F6152"/>
                    </a:solidFill>
                    <a:latin typeface="Arial" panose="020B0604020202020204" pitchFamily="34" charset="0"/>
                  </a:rPr>
                  <a:t>i </a:t>
                </a:r>
                <a:r>
                  <a:rPr lang="es-MX" sz="1800" b="0" i="0" u="none" strike="noStrike" baseline="0" dirty="0">
                    <a:solidFill>
                      <a:srgbClr val="43433A"/>
                    </a:solidFill>
                    <a:latin typeface="Arial" panose="020B0604020202020204" pitchFamily="34" charset="0"/>
                  </a:rPr>
                  <a:t>sabes que</a:t>
                </a:r>
              </a:p>
              <a:p>
                <a:pPr algn="l"/>
                <a:r>
                  <a:rPr lang="es-MX" sz="1800" b="0" i="0" u="none" strike="noStrike" baseline="0" dirty="0">
                    <a:solidFill>
                      <a:srgbClr val="2D2C28"/>
                    </a:solidFill>
                    <a:latin typeface="Arial" panose="020B0604020202020204" pitchFamily="34" charset="0"/>
                  </a:rPr>
                  <a:t>la </a:t>
                </a:r>
                <a:r>
                  <a:rPr lang="es-MX" sz="1800" b="0" i="0" u="none" strike="noStrike" baseline="0" dirty="0">
                    <a:solidFill>
                      <a:srgbClr val="43433A"/>
                    </a:solidFill>
                    <a:latin typeface="Arial" panose="020B0604020202020204" pitchFamily="34" charset="0"/>
                  </a:rPr>
                  <a:t>bobina y </a:t>
                </a:r>
                <a:r>
                  <a:rPr lang="es-MX" sz="1800" b="0" i="0" u="none" strike="noStrike" baseline="0" dirty="0">
                    <a:solidFill>
                      <a:srgbClr val="2D2C28"/>
                    </a:solidFill>
                    <a:latin typeface="Arial" panose="020B0604020202020204" pitchFamily="34" charset="0"/>
                  </a:rPr>
                  <a:t>la </a:t>
                </a:r>
                <a:r>
                  <a:rPr lang="es-MX" sz="1800" b="0" i="0" u="none" strike="noStrike" baseline="0" dirty="0">
                    <a:solidFill>
                      <a:srgbClr val="43433A"/>
                    </a:solidFill>
                    <a:latin typeface="Arial" panose="020B0604020202020204" pitchFamily="34" charset="0"/>
                  </a:rPr>
                  <a:t>espira </a:t>
                </a:r>
                <a:r>
                  <a:rPr lang="es-MX" sz="1800" b="0" i="0" u="none" strike="noStrike" baseline="0" dirty="0">
                    <a:solidFill>
                      <a:srgbClr val="2D2C28"/>
                    </a:solidFill>
                    <a:latin typeface="Arial" panose="020B0604020202020204" pitchFamily="34" charset="0"/>
                  </a:rPr>
                  <a:t>tienen </a:t>
                </a:r>
                <a:r>
                  <a:rPr lang="es-MX" sz="1800" b="0" i="0" u="none" strike="noStrike" baseline="0" dirty="0">
                    <a:solidFill>
                      <a:srgbClr val="43433A"/>
                    </a:solidFill>
                    <a:latin typeface="Arial" panose="020B0604020202020204" pitchFamily="34" charset="0"/>
                  </a:rPr>
                  <a:t>el mismo eje, y que por la bobina circula una corr</a:t>
                </a:r>
                <a:r>
                  <a:rPr lang="es-MX" sz="1800" b="0" i="0" u="none" strike="noStrike" baseline="0" dirty="0">
                    <a:solidFill>
                      <a:srgbClr val="5F6152"/>
                    </a:solidFill>
                    <a:latin typeface="Arial" panose="020B0604020202020204" pitchFamily="34" charset="0"/>
                  </a:rPr>
                  <a:t>i</a:t>
                </a:r>
                <a:r>
                  <a:rPr lang="es-MX" sz="1800" b="0" i="0" u="none" strike="noStrike" baseline="0" dirty="0">
                    <a:solidFill>
                      <a:srgbClr val="43433A"/>
                    </a:solidFill>
                    <a:latin typeface="Arial" panose="020B0604020202020204" pitchFamily="34" charset="0"/>
                  </a:rPr>
                  <a:t>ente var</a:t>
                </a:r>
                <a:r>
                  <a:rPr lang="es-MX" sz="1800" b="0" i="0" u="none" strike="noStrike" baseline="0" dirty="0">
                    <a:solidFill>
                      <a:srgbClr val="5F6152"/>
                    </a:solidFill>
                    <a:latin typeface="Arial" panose="020B0604020202020204" pitchFamily="34" charset="0"/>
                  </a:rPr>
                  <a:t>ia</a:t>
                </a:r>
                <a:r>
                  <a:rPr lang="es-MX" sz="1800" b="0" i="0" u="none" strike="noStrike" baseline="0" dirty="0">
                    <a:solidFill>
                      <a:srgbClr val="43433A"/>
                    </a:solidFill>
                    <a:latin typeface="Arial" panose="020B0604020202020204" pitchFamily="34" charset="0"/>
                  </a:rPr>
                  <a:t>ble en el tiempo cuyo valor es</a:t>
                </a:r>
                <a:r>
                  <a:rPr lang="es-MX" sz="1800" b="0" i="0" u="none" strike="noStrike" baseline="0" dirty="0">
                    <a:solidFill>
                      <a:srgbClr val="5F6152"/>
                    </a:solidFill>
                    <a:latin typeface="Arial" panose="020B060402020202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s-ES" sz="1800" b="0" i="1" u="none" strike="noStrike" baseline="0" smtClean="0">
                        <a:solidFill>
                          <a:srgbClr val="5F6152"/>
                        </a:solidFill>
                        <a:latin typeface="Cambria Math" panose="02040503050406030204" pitchFamily="18" charset="0"/>
                      </a:rPr>
                      <m:t>𝐼</m:t>
                    </m:r>
                    <m:r>
                      <a:rPr lang="es-ES" sz="1800" b="0" i="1" u="none" strike="noStrike" baseline="0" smtClean="0">
                        <a:solidFill>
                          <a:srgbClr val="5F6152"/>
                        </a:solidFill>
                        <a:latin typeface="Cambria Math" panose="02040503050406030204" pitchFamily="18" charset="0"/>
                      </a:rPr>
                      <m:t>=3.</m:t>
                    </m:r>
                    <m:r>
                      <a:rPr lang="es-ES" sz="1800" b="0" i="1" u="none" strike="noStrike" baseline="0" smtClean="0">
                        <a:solidFill>
                          <a:srgbClr val="5F6152"/>
                        </a:solidFill>
                        <a:latin typeface="Cambria Math" panose="02040503050406030204" pitchFamily="18" charset="0"/>
                      </a:rPr>
                      <m:t>𝑠𝑒𝑛</m:t>
                    </m:r>
                    <m:f>
                      <m:fPr>
                        <m:ctrlPr>
                          <a:rPr lang="es-ES" sz="1800" b="0" i="1" u="none" strike="noStrike" baseline="0" smtClean="0">
                            <a:solidFill>
                              <a:srgbClr val="5F615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" sz="1800" b="0" i="1" u="none" strike="noStrike" baseline="0" smtClean="0">
                            <a:solidFill>
                              <a:srgbClr val="5F6152"/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  <m:r>
                          <a:rPr lang="es-ES" sz="1800" b="0" i="1" u="none" strike="noStrike" baseline="0" smtClean="0">
                            <a:solidFill>
                              <a:srgbClr val="5F615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s-ES" sz="1800" b="0" i="1" u="none" strike="noStrike" baseline="0" smtClean="0">
                            <a:solidFill>
                              <a:srgbClr val="5F6152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s-ES" sz="1800" b="0" i="1" u="none" strike="noStrike" baseline="0" smtClean="0">
                        <a:solidFill>
                          <a:srgbClr val="5F6152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s-MX" sz="1800" b="0" i="0" u="none" strike="noStrike" baseline="0" dirty="0">
                  <a:solidFill>
                    <a:srgbClr val="5F6152"/>
                  </a:solidFill>
                  <a:latin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10807E7A-E10B-66A4-5DF2-128C3D8544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061" y="758760"/>
                <a:ext cx="10697068" cy="1339534"/>
              </a:xfrm>
              <a:prstGeom prst="rect">
                <a:avLst/>
              </a:prstGeom>
              <a:blipFill>
                <a:blip r:embed="rId2"/>
                <a:stretch>
                  <a:fillRect l="-456" t="-2273" r="-741"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F6606C9E-8512-3611-0886-CD47B9121573}"/>
                  </a:ext>
                </a:extLst>
              </p:cNvPr>
              <p:cNvSpPr txBox="1"/>
              <p:nvPr/>
            </p:nvSpPr>
            <p:spPr>
              <a:xfrm>
                <a:off x="2554664" y="2331823"/>
                <a:ext cx="903196" cy="5167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𝑁𝐼</m:t>
                          </m:r>
                        </m:num>
                        <m:den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s-AR" dirty="0"/>
              </a:p>
            </p:txBody>
          </p:sp>
        </mc:Choice>
        <mc:Fallback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F6606C9E-8512-3611-0886-CD47B91215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4664" y="2331823"/>
                <a:ext cx="903196" cy="51674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99B197CE-22AA-A680-7D29-1E664F30E653}"/>
                  </a:ext>
                </a:extLst>
              </p:cNvPr>
              <p:cNvSpPr txBox="1"/>
              <p:nvPr/>
            </p:nvSpPr>
            <p:spPr>
              <a:xfrm>
                <a:off x="5232665" y="2140304"/>
                <a:ext cx="3546420" cy="7309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𝑁𝐼</m:t>
                          </m:r>
                        </m:num>
                        <m:den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4.</m:t>
                          </m:r>
                          <m:sSup>
                            <m:sSup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−7</m:t>
                              </m:r>
                            </m:sup>
                          </m:sSup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.250.3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𝑠𝑒𝑛</m:t>
                          </m:r>
                          <m:f>
                            <m:fPr>
                              <m:ctrlPr>
                                <a:rPr lang="es-ES" i="1" smtClean="0">
                                  <a:solidFill>
                                    <a:srgbClr val="5F615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ES" i="1">
                                  <a:solidFill>
                                    <a:srgbClr val="5F6152"/>
                                  </a:solidFill>
                                  <a:latin typeface="Cambria Math" panose="02040503050406030204" pitchFamily="18" charset="0"/>
                                </a:rPr>
                                <m:t>30</m:t>
                              </m:r>
                              <m:r>
                                <a:rPr lang="es-ES" b="0" i="1" smtClean="0">
                                  <a:solidFill>
                                    <a:srgbClr val="5F615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es-ES" i="1" smtClean="0">
                                  <a:solidFill>
                                    <a:srgbClr val="5F615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den>
                          </m:f>
                        </m:num>
                        <m:den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0,2</m:t>
                          </m:r>
                        </m:den>
                      </m:f>
                    </m:oMath>
                  </m:oMathPara>
                </a14:m>
                <a:endParaRPr lang="es-AR" dirty="0"/>
              </a:p>
            </p:txBody>
          </p:sp>
        </mc:Choice>
        <mc:Fallback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99B197CE-22AA-A680-7D29-1E664F30E6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2665" y="2140304"/>
                <a:ext cx="3546420" cy="73090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7D5565D6-4710-A2AE-0BFC-FA7051C8B5DE}"/>
                  </a:ext>
                </a:extLst>
              </p:cNvPr>
              <p:cNvSpPr txBox="1"/>
              <p:nvPr/>
            </p:nvSpPr>
            <p:spPr>
              <a:xfrm>
                <a:off x="813061" y="3175372"/>
                <a:ext cx="5464984" cy="8704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s-E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4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s-E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s-ES" sz="2400" i="1">
                              <a:latin typeface="Cambria Math" panose="02040503050406030204" pitchFamily="18" charset="0"/>
                            </a:rPr>
                            <m:t>.</m:t>
                          </m:r>
                          <m:sSup>
                            <m:sSupPr>
                              <m:ctrlPr>
                                <a:rPr lang="es-E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sz="2400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s-ES" sz="2400" i="1">
                                  <a:latin typeface="Cambria Math" panose="02040503050406030204" pitchFamily="18" charset="0"/>
                                </a:rPr>
                                <m:t>−7</m:t>
                              </m:r>
                            </m:sup>
                          </m:sSup>
                          <m:r>
                            <a:rPr lang="es-ES" sz="2400" i="1">
                              <a:latin typeface="Cambria Math" panose="02040503050406030204" pitchFamily="18" charset="0"/>
                            </a:rPr>
                            <m:t>.250.3</m:t>
                          </m:r>
                        </m:num>
                        <m:den>
                          <m:r>
                            <a:rPr lang="es-ES" sz="2400" i="1">
                              <a:latin typeface="Cambria Math" panose="02040503050406030204" pitchFamily="18" charset="0"/>
                            </a:rPr>
                            <m:t>0,2</m:t>
                          </m:r>
                        </m:den>
                      </m:f>
                      <m:r>
                        <a:rPr lang="es-ES" sz="2400" b="0" i="1" smtClean="0">
                          <a:latin typeface="Cambria Math" panose="02040503050406030204" pitchFamily="18" charset="0"/>
                        </a:rPr>
                        <m:t>.</m:t>
                      </m:r>
                      <m:f>
                        <m:fPr>
                          <m:ctrlPr>
                            <a:rPr lang="es-ES" sz="2400" i="1">
                              <a:solidFill>
                                <a:srgbClr val="5F615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400" i="1">
                              <a:solidFill>
                                <a:srgbClr val="5F6152"/>
                              </a:solidFill>
                              <a:latin typeface="Cambria Math" panose="02040503050406030204" pitchFamily="18" charset="0"/>
                            </a:rPr>
                            <m:t>30</m:t>
                          </m:r>
                        </m:num>
                        <m:den>
                          <m:r>
                            <a:rPr lang="es-ES" sz="2400" i="1">
                              <a:solidFill>
                                <a:srgbClr val="5F615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s-ES" sz="2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f>
                        <m:fPr>
                          <m:ctrlPr>
                            <a:rPr lang="es-ES" sz="2400" i="1">
                              <a:solidFill>
                                <a:srgbClr val="5F615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400" i="1">
                              <a:solidFill>
                                <a:srgbClr val="5F6152"/>
                              </a:solidFill>
                              <a:latin typeface="Cambria Math" panose="02040503050406030204" pitchFamily="18" charset="0"/>
                            </a:rPr>
                            <m:t>30</m:t>
                          </m:r>
                          <m:r>
                            <a:rPr lang="es-ES" sz="2400" i="1">
                              <a:solidFill>
                                <a:srgbClr val="5F615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es-ES" sz="2400" i="1">
                              <a:solidFill>
                                <a:srgbClr val="5F615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𝑆𝑐𝑜𝑠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s-AR" sz="2400" dirty="0"/>
              </a:p>
            </p:txBody>
          </p:sp>
        </mc:Choice>
        <mc:Fallback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7D5565D6-4710-A2AE-0BFC-FA7051C8B5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061" y="3175372"/>
                <a:ext cx="5464984" cy="8704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DBA2556F-4D00-4791-4752-71742AAECCFD}"/>
                  </a:ext>
                </a:extLst>
              </p:cNvPr>
              <p:cNvSpPr txBox="1"/>
              <p:nvPr/>
            </p:nvSpPr>
            <p:spPr>
              <a:xfrm>
                <a:off x="4496193" y="4252450"/>
                <a:ext cx="7013936" cy="8704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s-E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4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s-E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s-ES" sz="2400" i="1">
                              <a:latin typeface="Cambria Math" panose="02040503050406030204" pitchFamily="18" charset="0"/>
                            </a:rPr>
                            <m:t>.</m:t>
                          </m:r>
                          <m:sSup>
                            <m:sSupPr>
                              <m:ctrlPr>
                                <a:rPr lang="es-E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sz="2400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s-ES" sz="2400" i="1">
                                  <a:latin typeface="Cambria Math" panose="02040503050406030204" pitchFamily="18" charset="0"/>
                                </a:rPr>
                                <m:t>−7</m:t>
                              </m:r>
                            </m:sup>
                          </m:sSup>
                          <m:r>
                            <a:rPr lang="es-ES" sz="2400" i="1">
                              <a:latin typeface="Cambria Math" panose="02040503050406030204" pitchFamily="18" charset="0"/>
                            </a:rPr>
                            <m:t>.250.3</m:t>
                          </m:r>
                        </m:num>
                        <m:den>
                          <m:r>
                            <a:rPr lang="es-ES" sz="2400" i="1">
                              <a:latin typeface="Cambria Math" panose="02040503050406030204" pitchFamily="18" charset="0"/>
                            </a:rPr>
                            <m:t>0,2</m:t>
                          </m:r>
                        </m:den>
                      </m:f>
                      <m:r>
                        <a:rPr lang="es-ES" sz="2400" b="0" i="1" smtClean="0">
                          <a:latin typeface="Cambria Math" panose="02040503050406030204" pitchFamily="18" charset="0"/>
                        </a:rPr>
                        <m:t>.</m:t>
                      </m:r>
                      <m:f>
                        <m:fPr>
                          <m:ctrlPr>
                            <a:rPr lang="es-ES" sz="2400" i="1">
                              <a:solidFill>
                                <a:srgbClr val="5F615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400" i="1">
                              <a:solidFill>
                                <a:srgbClr val="5F6152"/>
                              </a:solidFill>
                              <a:latin typeface="Cambria Math" panose="02040503050406030204" pitchFamily="18" charset="0"/>
                            </a:rPr>
                            <m:t>30</m:t>
                          </m:r>
                        </m:num>
                        <m:den>
                          <m:r>
                            <a:rPr lang="es-ES" sz="2400" i="1">
                              <a:solidFill>
                                <a:srgbClr val="5F615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s-ES" sz="2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f>
                        <m:fPr>
                          <m:ctrlPr>
                            <a:rPr lang="es-ES" sz="2400" i="1">
                              <a:solidFill>
                                <a:srgbClr val="5F615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400" i="1">
                              <a:solidFill>
                                <a:srgbClr val="5F6152"/>
                              </a:solidFill>
                              <a:latin typeface="Cambria Math" panose="02040503050406030204" pitchFamily="18" charset="0"/>
                            </a:rPr>
                            <m:t>30</m:t>
                          </m:r>
                          <m:r>
                            <a:rPr lang="es-ES" sz="2400" i="1">
                              <a:solidFill>
                                <a:srgbClr val="5F615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es-ES" sz="2400" i="1">
                              <a:solidFill>
                                <a:srgbClr val="5F615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s-E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  <m:sSup>
                        <m:sSupPr>
                          <m:ctrlPr>
                            <a:rPr lang="es-E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E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0,015</m:t>
                              </m:r>
                            </m:e>
                          </m:d>
                        </m:e>
                        <m:sup>
                          <m:r>
                            <a:rPr lang="es-E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E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s-AR" sz="2400" dirty="0"/>
              </a:p>
            </p:txBody>
          </p:sp>
        </mc:Choice>
        <mc:Fallback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DBA2556F-4D00-4791-4752-71742AAECC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6193" y="4252450"/>
                <a:ext cx="7013936" cy="8704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C5A7E8EF-823E-16E8-9CDB-3BCADF754125}"/>
                  </a:ext>
                </a:extLst>
              </p:cNvPr>
              <p:cNvSpPr txBox="1"/>
              <p:nvPr/>
            </p:nvSpPr>
            <p:spPr>
              <a:xfrm>
                <a:off x="1083690" y="5504454"/>
                <a:ext cx="4591247" cy="7861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=−3,18</m:t>
                      </m:r>
                      <m:r>
                        <a:rPr lang="es-ES" sz="2400" i="1">
                          <a:latin typeface="Cambria Math" panose="02040503050406030204" pitchFamily="18" charset="0"/>
                        </a:rPr>
                        <m:t>.</m:t>
                      </m:r>
                      <m:sSup>
                        <m:sSupPr>
                          <m:ctrlPr>
                            <a:rPr lang="es-E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400" i="1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s-E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s-ES" sz="2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f>
                        <m:fPr>
                          <m:ctrlPr>
                            <a:rPr lang="es-ES" sz="2400" i="1">
                              <a:solidFill>
                                <a:srgbClr val="5F615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400" i="1">
                              <a:solidFill>
                                <a:srgbClr val="5F6152"/>
                              </a:solidFill>
                              <a:latin typeface="Cambria Math" panose="02040503050406030204" pitchFamily="18" charset="0"/>
                            </a:rPr>
                            <m:t>30</m:t>
                          </m:r>
                          <m:r>
                            <a:rPr lang="es-ES" sz="2400" i="1">
                              <a:solidFill>
                                <a:srgbClr val="5F615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es-ES" sz="2400" i="1">
                              <a:solidFill>
                                <a:srgbClr val="5F615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es-AR" sz="2400" dirty="0"/>
              </a:p>
            </p:txBody>
          </p:sp>
        </mc:Choice>
        <mc:Fallback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C5A7E8EF-823E-16E8-9CDB-3BCADF7541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3690" y="5504454"/>
                <a:ext cx="4591247" cy="7861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3812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CBD29D1-BAFE-92E3-D638-3EB761549622}"/>
              </a:ext>
            </a:extLst>
          </p:cNvPr>
          <p:cNvSpPr txBox="1"/>
          <p:nvPr/>
        </p:nvSpPr>
        <p:spPr>
          <a:xfrm>
            <a:off x="2915240" y="299565"/>
            <a:ext cx="55028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i="0" u="none" strike="noStrike" baseline="0" dirty="0">
                <a:solidFill>
                  <a:srgbClr val="08B0CF"/>
                </a:solidFill>
                <a:latin typeface="Arial" panose="020B0604020202020204" pitchFamily="34" charset="0"/>
              </a:rPr>
              <a:t>Ángulo variable entre el campo </a:t>
            </a:r>
            <a:r>
              <a:rPr lang="es-MX" sz="2000" b="1" i="0" u="none" strike="noStrike" baseline="0" dirty="0">
                <a:solidFill>
                  <a:srgbClr val="08B0CF"/>
                </a:solidFill>
                <a:latin typeface="Times New Roman" panose="02020603050405020304" pitchFamily="18" charset="0"/>
              </a:rPr>
              <a:t>y </a:t>
            </a:r>
            <a:r>
              <a:rPr lang="es-MX" sz="1800" b="1" i="0" u="none" strike="noStrike" baseline="0" dirty="0">
                <a:solidFill>
                  <a:srgbClr val="08B0CF"/>
                </a:solidFill>
                <a:latin typeface="Arial" panose="020B0604020202020204" pitchFamily="34" charset="0"/>
              </a:rPr>
              <a:t>la superficie</a:t>
            </a:r>
            <a:endParaRPr lang="es-A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E1127726-E201-57B8-CC29-1EC4D650337D}"/>
                  </a:ext>
                </a:extLst>
              </p:cNvPr>
              <p:cNvSpPr txBox="1"/>
              <p:nvPr/>
            </p:nvSpPr>
            <p:spPr>
              <a:xfrm>
                <a:off x="2743200" y="1387700"/>
                <a:ext cx="3120272" cy="6365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ϕ</m:t>
                          </m:r>
                        </m:num>
                        <m:den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s-E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𝐵𝑆𝑐𝑜𝑠</m:t>
                          </m:r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s-AR" dirty="0"/>
              </a:p>
            </p:txBody>
          </p:sp>
        </mc:Choice>
        <mc:Fallback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E1127726-E201-57B8-CC29-1EC4D65033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3200" y="1387700"/>
                <a:ext cx="3120272" cy="63658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DDD38BF7-7135-F5FA-AB23-5161DD329CDC}"/>
                  </a:ext>
                </a:extLst>
              </p:cNvPr>
              <p:cNvSpPr txBox="1"/>
              <p:nvPr/>
            </p:nvSpPr>
            <p:spPr>
              <a:xfrm>
                <a:off x="2669356" y="2326500"/>
                <a:ext cx="3120272" cy="6365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ϕ</m:t>
                          </m:r>
                        </m:num>
                        <m:den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s-E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𝑑𝑐𝑜𝑠</m:t>
                          </m:r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s-E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s-E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𝐵𝑆</m:t>
                      </m:r>
                    </m:oMath>
                  </m:oMathPara>
                </a14:m>
                <a:endParaRPr lang="es-AR" dirty="0"/>
              </a:p>
            </p:txBody>
          </p:sp>
        </mc:Choice>
        <mc:Fallback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DDD38BF7-7135-F5FA-AB23-5161DD329C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9356" y="2326500"/>
                <a:ext cx="3120272" cy="63658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026D24E1-30D3-7C89-9B46-BD49053A7EF7}"/>
                  </a:ext>
                </a:extLst>
              </p:cNvPr>
              <p:cNvSpPr txBox="1"/>
              <p:nvPr/>
            </p:nvSpPr>
            <p:spPr>
              <a:xfrm>
                <a:off x="2669356" y="3258331"/>
                <a:ext cx="3120272" cy="793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𝑠𝑒𝑛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f>
                        <m:fPr>
                          <m:ctrlPr>
                            <a:rPr lang="es-E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s-E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s-E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s-E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s-AR" sz="2400" dirty="0"/>
              </a:p>
            </p:txBody>
          </p:sp>
        </mc:Choice>
        <mc:Fallback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026D24E1-30D3-7C89-9B46-BD49053A7E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9356" y="3258331"/>
                <a:ext cx="3120272" cy="79355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6632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6D1AFA7-B46B-4606-D79F-8B57CEA0D03F}"/>
              </a:ext>
            </a:extLst>
          </p:cNvPr>
          <p:cNvSpPr txBox="1"/>
          <p:nvPr/>
        </p:nvSpPr>
        <p:spPr>
          <a:xfrm>
            <a:off x="520045" y="444773"/>
            <a:ext cx="1115190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MX" sz="1800" b="0" i="0" u="none" strike="noStrike" baseline="0" dirty="0">
                <a:solidFill>
                  <a:srgbClr val="302F2B"/>
                </a:solidFill>
                <a:latin typeface="Arial" panose="020B0604020202020204" pitchFamily="34" charset="0"/>
              </a:rPr>
              <a:t>En una región </a:t>
            </a:r>
            <a:r>
              <a:rPr lang="es-MX" sz="1800" b="0" i="0" u="none" strike="noStrike" baseline="0" dirty="0">
                <a:solidFill>
                  <a:srgbClr val="47473F"/>
                </a:solidFill>
                <a:latin typeface="Arial" panose="020B0604020202020204" pitchFamily="34" charset="0"/>
              </a:rPr>
              <a:t>del espacio </a:t>
            </a:r>
            <a:r>
              <a:rPr lang="es-MX" sz="1800" b="0" i="0" u="none" strike="noStrike" baseline="0" dirty="0">
                <a:solidFill>
                  <a:srgbClr val="302F2B"/>
                </a:solidFill>
                <a:latin typeface="Arial" panose="020B0604020202020204" pitchFamily="34" charset="0"/>
              </a:rPr>
              <a:t>en </a:t>
            </a:r>
            <a:r>
              <a:rPr lang="es-MX" sz="1800" b="0" i="0" u="none" strike="noStrike" baseline="0" dirty="0">
                <a:solidFill>
                  <a:srgbClr val="47473F"/>
                </a:solidFill>
                <a:latin typeface="Arial" panose="020B0604020202020204" pitchFamily="34" charset="0"/>
              </a:rPr>
              <a:t>la que existe </a:t>
            </a:r>
            <a:r>
              <a:rPr lang="es-MX" sz="1800" b="0" i="0" u="none" strike="noStrike" baseline="0" dirty="0">
                <a:solidFill>
                  <a:srgbClr val="302F2B"/>
                </a:solidFill>
                <a:latin typeface="Arial" panose="020B0604020202020204" pitchFamily="34" charset="0"/>
              </a:rPr>
              <a:t>un </a:t>
            </a:r>
            <a:r>
              <a:rPr lang="es-MX" sz="1800" b="0" i="0" u="none" strike="noStrike" baseline="0" dirty="0">
                <a:solidFill>
                  <a:srgbClr val="47473F"/>
                </a:solidFill>
                <a:latin typeface="Arial" panose="020B0604020202020204" pitchFamily="34" charset="0"/>
              </a:rPr>
              <a:t>campo magnético de 2 </a:t>
            </a:r>
            <a:r>
              <a:rPr lang="es-MX" sz="1800" b="0" i="0" u="none" strike="noStrike" baseline="0" dirty="0">
                <a:solidFill>
                  <a:srgbClr val="302F2B"/>
                </a:solidFill>
                <a:latin typeface="Arial" panose="020B0604020202020204" pitchFamily="34" charset="0"/>
              </a:rPr>
              <a:t>T, </a:t>
            </a:r>
            <a:r>
              <a:rPr lang="es-MX" sz="1800" b="0" i="0" u="none" strike="noStrike" baseline="0" dirty="0">
                <a:solidFill>
                  <a:srgbClr val="47473F"/>
                </a:solidFill>
                <a:latin typeface="Arial" panose="020B0604020202020204" pitchFamily="34" charset="0"/>
              </a:rPr>
              <a:t>se encuentra </a:t>
            </a:r>
            <a:r>
              <a:rPr lang="es-MX" sz="1800" b="0" i="0" u="none" strike="noStrike" baseline="0" dirty="0">
                <a:solidFill>
                  <a:srgbClr val="302F2B"/>
                </a:solidFill>
                <a:latin typeface="Arial" panose="020B0604020202020204" pitchFamily="34" charset="0"/>
              </a:rPr>
              <a:t>una </a:t>
            </a:r>
            <a:r>
              <a:rPr lang="es-MX" sz="1800" b="0" i="0" u="none" strike="noStrike" baseline="0" dirty="0">
                <a:solidFill>
                  <a:srgbClr val="47473F"/>
                </a:solidFill>
                <a:latin typeface="Arial" panose="020B0604020202020204" pitchFamily="34" charset="0"/>
              </a:rPr>
              <a:t>bobina formada por 25 espiras cuadradas de 8 cm </a:t>
            </a:r>
            <a:r>
              <a:rPr lang="es-MX" sz="1800" b="0" i="0" u="none" strike="noStrike" baseline="0" dirty="0">
                <a:solidFill>
                  <a:srgbClr val="302F2B"/>
                </a:solidFill>
                <a:latin typeface="Arial" panose="020B0604020202020204" pitchFamily="34" charset="0"/>
              </a:rPr>
              <a:t>de </a:t>
            </a:r>
            <a:r>
              <a:rPr lang="es-MX" sz="1800" b="0" i="0" u="none" strike="noStrike" baseline="0" dirty="0">
                <a:solidFill>
                  <a:srgbClr val="5A5A51"/>
                </a:solidFill>
                <a:latin typeface="Arial" panose="020B0604020202020204" pitchFamily="34" charset="0"/>
              </a:rPr>
              <a:t>lado. </a:t>
            </a:r>
            <a:r>
              <a:rPr lang="es-MX" sz="1800" b="0" i="0" u="none" strike="noStrike" baseline="0" dirty="0">
                <a:solidFill>
                  <a:srgbClr val="47473F"/>
                </a:solidFill>
                <a:latin typeface="Arial" panose="020B0604020202020204" pitchFamily="34" charset="0"/>
              </a:rPr>
              <a:t>La bobina gira alrededor de su diagonal, describiendo 45 vueltas completas por segundo, y el mov</a:t>
            </a:r>
            <a:r>
              <a:rPr lang="es-MX" sz="1800" b="0" i="0" u="none" strike="noStrike" baseline="0" dirty="0">
                <a:solidFill>
                  <a:srgbClr val="6B6D5E"/>
                </a:solidFill>
                <a:latin typeface="Arial" panose="020B0604020202020204" pitchFamily="34" charset="0"/>
              </a:rPr>
              <a:t>i</a:t>
            </a:r>
            <a:r>
              <a:rPr lang="es-MX" sz="1800" b="0" i="0" u="none" strike="noStrike" baseline="0" dirty="0">
                <a:solidFill>
                  <a:srgbClr val="47473F"/>
                </a:solidFill>
                <a:latin typeface="Arial" panose="020B0604020202020204" pitchFamily="34" charset="0"/>
              </a:rPr>
              <a:t>m</a:t>
            </a:r>
            <a:r>
              <a:rPr lang="es-MX" sz="1800" b="0" i="0" u="none" strike="noStrike" baseline="0" dirty="0">
                <a:solidFill>
                  <a:srgbClr val="6B6D5E"/>
                </a:solidFill>
                <a:latin typeface="Arial" panose="020B0604020202020204" pitchFamily="34" charset="0"/>
              </a:rPr>
              <a:t>i</a:t>
            </a:r>
            <a:r>
              <a:rPr lang="es-MX" sz="1800" b="0" i="0" u="none" strike="noStrike" baseline="0" dirty="0">
                <a:solidFill>
                  <a:srgbClr val="47473F"/>
                </a:solidFill>
                <a:latin typeface="Arial" panose="020B0604020202020204" pitchFamily="34" charset="0"/>
              </a:rPr>
              <a:t>ento se inicia cuando el </a:t>
            </a:r>
            <a:r>
              <a:rPr lang="es-MX" sz="1800" b="0" i="0" u="none" strike="noStrike" baseline="0" dirty="0">
                <a:solidFill>
                  <a:srgbClr val="302F2B"/>
                </a:solidFill>
                <a:latin typeface="Arial" panose="020B0604020202020204" pitchFamily="34" charset="0"/>
              </a:rPr>
              <a:t>plano </a:t>
            </a:r>
            <a:r>
              <a:rPr lang="es-MX" sz="1800" b="0" i="0" u="none" strike="noStrike" baseline="0" dirty="0">
                <a:solidFill>
                  <a:srgbClr val="47473F"/>
                </a:solidFill>
                <a:latin typeface="Arial" panose="020B0604020202020204" pitchFamily="34" charset="0"/>
              </a:rPr>
              <a:t>que contiene </a:t>
            </a:r>
            <a:r>
              <a:rPr lang="es-MX" sz="1800" b="0" i="0" u="none" strike="noStrike" baseline="0" dirty="0">
                <a:solidFill>
                  <a:srgbClr val="302F2B"/>
                </a:solidFill>
                <a:latin typeface="Arial" panose="020B0604020202020204" pitchFamily="34" charset="0"/>
              </a:rPr>
              <a:t>la </a:t>
            </a:r>
            <a:r>
              <a:rPr lang="es-MX" sz="1800" b="0" i="0" u="none" strike="noStrike" baseline="0" dirty="0">
                <a:solidFill>
                  <a:srgbClr val="47473F"/>
                </a:solidFill>
                <a:latin typeface="Arial" panose="020B0604020202020204" pitchFamily="34" charset="0"/>
              </a:rPr>
              <a:t>espira es paralelo al</a:t>
            </a:r>
          </a:p>
          <a:p>
            <a:pPr algn="l"/>
            <a:r>
              <a:rPr lang="es-AR" sz="1800" b="0" i="0" u="none" strike="noStrike" baseline="0" dirty="0">
                <a:solidFill>
                  <a:srgbClr val="47473F"/>
                </a:solidFill>
                <a:latin typeface="Arial" panose="020B0604020202020204" pitchFamily="34" charset="0"/>
              </a:rPr>
              <a:t>campo magnético.</a:t>
            </a:r>
            <a:endParaRPr lang="es-AR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07A4D5D-55C5-63B5-1144-F06DDF163B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8681" y="1716104"/>
            <a:ext cx="5472577" cy="279787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FD744872-3FA5-49ED-EAD2-F4F3EAF05B1D}"/>
                  </a:ext>
                </a:extLst>
              </p:cNvPr>
              <p:cNvSpPr txBox="1"/>
              <p:nvPr/>
            </p:nvSpPr>
            <p:spPr>
              <a:xfrm>
                <a:off x="8768498" y="2321491"/>
                <a:ext cx="3120272" cy="793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𝑠𝑒𝑛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f>
                        <m:fPr>
                          <m:ctrlPr>
                            <a:rPr lang="es-E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s-E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s-E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s-E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s-AR" sz="2400" dirty="0"/>
              </a:p>
            </p:txBody>
          </p:sp>
        </mc:Choice>
        <mc:Fallback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FD744872-3FA5-49ED-EAD2-F4F3EAF05B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8498" y="2321491"/>
                <a:ext cx="3120272" cy="7935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C8E6FCEB-B107-2E5B-39D4-60DC7AC0A60F}"/>
                  </a:ext>
                </a:extLst>
              </p:cNvPr>
              <p:cNvSpPr txBox="1"/>
              <p:nvPr/>
            </p:nvSpPr>
            <p:spPr>
              <a:xfrm>
                <a:off x="1791093" y="6066148"/>
                <a:ext cx="3566361" cy="4706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s-ES" i="1">
                          <a:latin typeface="Cambria Math" panose="02040503050406030204" pitchFamily="18" charset="0"/>
                        </a:rPr>
                        <m:t>𝑇</m:t>
                      </m:r>
                      <m:sSup>
                        <m:sSup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0,08</m:t>
                              </m:r>
                            </m:e>
                          </m:d>
                        </m:e>
                        <m:sup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𝑠𝑒𝑛</m:t>
                      </m:r>
                      <m:d>
                        <m:d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90</m:t>
                          </m:r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E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s-ES" b="0" i="0" smtClean="0">
                          <a:latin typeface="Cambria Math" panose="02040503050406030204" pitchFamily="18" charset="0"/>
                        </a:rPr>
                        <m:t>.90</m:t>
                      </m:r>
                      <m:r>
                        <m:rPr>
                          <m:sty m:val="p"/>
                        </m:rPr>
                        <a:rPr lang="el-G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π</m:t>
                      </m:r>
                    </m:oMath>
                  </m:oMathPara>
                </a14:m>
                <a:endParaRPr lang="es-AR" dirty="0"/>
              </a:p>
            </p:txBody>
          </p:sp>
        </mc:Choice>
        <mc:Fallback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C8E6FCEB-B107-2E5B-39D4-60DC7AC0A6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1093" y="6066148"/>
                <a:ext cx="3566361" cy="47064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36F596BE-39C1-8905-0FBE-C2EE76F51FD3}"/>
                  </a:ext>
                </a:extLst>
              </p:cNvPr>
              <p:cNvSpPr txBox="1"/>
              <p:nvPr/>
            </p:nvSpPr>
            <p:spPr>
              <a:xfrm>
                <a:off x="1924640" y="5125038"/>
                <a:ext cx="3120085" cy="4706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ϕ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s-ES" i="1">
                          <a:latin typeface="Cambria Math" panose="02040503050406030204" pitchFamily="18" charset="0"/>
                        </a:rPr>
                        <m:t>𝑇</m:t>
                      </m:r>
                      <m:sSup>
                        <m:sSup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0,08</m:t>
                              </m:r>
                            </m:e>
                          </m:d>
                        </m:e>
                        <m:sup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90</m:t>
                          </m:r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E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s-ES" b="0" i="0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s-AR" dirty="0"/>
              </a:p>
            </p:txBody>
          </p:sp>
        </mc:Choice>
        <mc:Fallback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36F596BE-39C1-8905-0FBE-C2EE76F51F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4640" y="5125038"/>
                <a:ext cx="3120085" cy="47064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004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FA05587-5B54-62A5-8066-9FB179884DCC}"/>
              </a:ext>
            </a:extLst>
          </p:cNvPr>
          <p:cNvSpPr txBox="1"/>
          <p:nvPr/>
        </p:nvSpPr>
        <p:spPr>
          <a:xfrm>
            <a:off x="1303256" y="465784"/>
            <a:ext cx="60944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400" b="1" i="0" u="none" strike="noStrike" baseline="0" dirty="0">
                <a:solidFill>
                  <a:srgbClr val="09B0D0"/>
                </a:solidFill>
                <a:latin typeface="Arial" panose="020B0604020202020204" pitchFamily="34" charset="0"/>
              </a:rPr>
              <a:t>Superficie del circuito cerrado variable</a:t>
            </a:r>
            <a:endParaRPr lang="es-AR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55E60379-FDE0-C08F-2C27-C3299A84148D}"/>
                  </a:ext>
                </a:extLst>
              </p:cNvPr>
              <p:cNvSpPr txBox="1"/>
              <p:nvPr/>
            </p:nvSpPr>
            <p:spPr>
              <a:xfrm>
                <a:off x="4277412" y="1126503"/>
                <a:ext cx="3120272" cy="793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f>
                        <m:fPr>
                          <m:ctrlPr>
                            <a:rPr lang="es-E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s-E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  <m:r>
                            <a:rPr lang="es-E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s-E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s-AR" sz="2400" dirty="0"/>
              </a:p>
            </p:txBody>
          </p:sp>
        </mc:Choice>
        <mc:Fallback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55E60379-FDE0-C08F-2C27-C3299A8414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7412" y="1126503"/>
                <a:ext cx="3120272" cy="79355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E0C70D41-9003-2205-2DF8-CC3D77940E43}"/>
                  </a:ext>
                </a:extLst>
              </p:cNvPr>
              <p:cNvSpPr txBox="1"/>
              <p:nvPr/>
            </p:nvSpPr>
            <p:spPr>
              <a:xfrm>
                <a:off x="593888" y="1994087"/>
                <a:ext cx="9634194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:r>
                  <a:rPr lang="es-MX" sz="1800" b="0" i="0" u="none" strike="noStrike" baseline="0" dirty="0">
                    <a:solidFill>
                      <a:srgbClr val="373631"/>
                    </a:solidFill>
                    <a:latin typeface="Times New Roman" panose="02020603050405020304" pitchFamily="18" charset="0"/>
                  </a:rPr>
                  <a:t>Una </a:t>
                </a:r>
                <a:r>
                  <a:rPr lang="es-MX" sz="1800" b="0" i="0" u="none" strike="noStrike" baseline="0" dirty="0">
                    <a:solidFill>
                      <a:srgbClr val="46463F"/>
                    </a:solidFill>
                    <a:latin typeface="Times New Roman" panose="02020603050405020304" pitchFamily="18" charset="0"/>
                  </a:rPr>
                  <a:t>varilla de </a:t>
                </a:r>
                <a:r>
                  <a:rPr lang="es-MX" sz="1800" b="0" i="0" u="none" strike="noStrike" baseline="0" dirty="0">
                    <a:solidFill>
                      <a:srgbClr val="5E5E56"/>
                    </a:solidFill>
                    <a:latin typeface="Times New Roman" panose="02020603050405020304" pitchFamily="18" charset="0"/>
                  </a:rPr>
                  <a:t>3</a:t>
                </a:r>
                <a:r>
                  <a:rPr lang="es-MX" sz="1800" b="0" i="0" u="none" strike="noStrike" baseline="0" dirty="0">
                    <a:solidFill>
                      <a:srgbClr val="373631"/>
                    </a:solidFill>
                    <a:latin typeface="Times New Roman" panose="02020603050405020304" pitchFamily="18" charset="0"/>
                  </a:rPr>
                  <a:t>0 </a:t>
                </a:r>
                <a:r>
                  <a:rPr lang="es-MX" sz="1800" b="0" i="0" u="none" strike="noStrike" baseline="0" dirty="0">
                    <a:solidFill>
                      <a:srgbClr val="46463F"/>
                    </a:solidFill>
                    <a:latin typeface="Times New Roman" panose="02020603050405020304" pitchFamily="18" charset="0"/>
                  </a:rPr>
                  <a:t>cm de long</a:t>
                </a:r>
                <a:r>
                  <a:rPr lang="es-MX" sz="1800" b="0" i="0" u="none" strike="noStrike" baseline="0" dirty="0">
                    <a:solidFill>
                      <a:srgbClr val="272625"/>
                    </a:solidFill>
                    <a:latin typeface="Times New Roman" panose="02020603050405020304" pitchFamily="18" charset="0"/>
                  </a:rPr>
                  <a:t>i</a:t>
                </a:r>
                <a:r>
                  <a:rPr lang="es-MX" sz="1800" b="0" i="0" u="none" strike="noStrike" baseline="0" dirty="0">
                    <a:solidFill>
                      <a:srgbClr val="46463F"/>
                    </a:solidFill>
                    <a:latin typeface="Times New Roman" panose="02020603050405020304" pitchFamily="18" charset="0"/>
                  </a:rPr>
                  <a:t>tud </a:t>
                </a:r>
                <a:r>
                  <a:rPr lang="es-MX" sz="1800" b="0" i="0" u="none" strike="noStrike" baseline="0" dirty="0">
                    <a:solidFill>
                      <a:srgbClr val="5E5E56"/>
                    </a:solidFill>
                    <a:latin typeface="Times New Roman" panose="02020603050405020304" pitchFamily="18" charset="0"/>
                  </a:rPr>
                  <a:t>se </a:t>
                </a:r>
                <a:r>
                  <a:rPr lang="es-MX" sz="1800" b="0" i="0" u="none" strike="noStrike" baseline="0" dirty="0">
                    <a:solidFill>
                      <a:srgbClr val="373631"/>
                    </a:solidFill>
                    <a:latin typeface="Times New Roman" panose="02020603050405020304" pitchFamily="18" charset="0"/>
                  </a:rPr>
                  <a:t>de</a:t>
                </a:r>
                <a:r>
                  <a:rPr lang="es-MX" sz="1800" b="0" i="0" u="none" strike="noStrike" baseline="0" dirty="0">
                    <a:solidFill>
                      <a:srgbClr val="5E5E56"/>
                    </a:solidFill>
                    <a:latin typeface="Times New Roman" panose="02020603050405020304" pitchFamily="18" charset="0"/>
                  </a:rPr>
                  <a:t>sp</a:t>
                </a:r>
                <a:r>
                  <a:rPr lang="es-MX" sz="1800" b="0" i="0" u="none" strike="noStrike" baseline="0" dirty="0">
                    <a:solidFill>
                      <a:srgbClr val="373631"/>
                    </a:solidFill>
                    <a:latin typeface="Times New Roman" panose="02020603050405020304" pitchFamily="18" charset="0"/>
                  </a:rPr>
                  <a:t>laza </a:t>
                </a:r>
                <a:r>
                  <a:rPr lang="es-MX" sz="1800" b="0" i="0" u="none" strike="noStrike" baseline="0" dirty="0">
                    <a:solidFill>
                      <a:srgbClr val="46463F"/>
                    </a:solidFill>
                    <a:latin typeface="Times New Roman" panose="02020603050405020304" pitchFamily="18" charset="0"/>
                  </a:rPr>
                  <a:t>con una ve</a:t>
                </a:r>
                <a:r>
                  <a:rPr lang="es-MX" sz="1800" b="0" i="0" u="none" strike="noStrike" baseline="0" dirty="0">
                    <a:solidFill>
                      <a:srgbClr val="272625"/>
                    </a:solidFill>
                    <a:latin typeface="Times New Roman" panose="02020603050405020304" pitchFamily="18" charset="0"/>
                  </a:rPr>
                  <a:t>l</a:t>
                </a:r>
                <a:r>
                  <a:rPr lang="es-MX" sz="1800" b="0" i="0" u="none" strike="noStrike" baseline="0" dirty="0">
                    <a:solidFill>
                      <a:srgbClr val="46463F"/>
                    </a:solidFill>
                    <a:latin typeface="Times New Roman" panose="02020603050405020304" pitchFamily="18" charset="0"/>
                  </a:rPr>
                  <a:t>ocidad </a:t>
                </a:r>
                <a:r>
                  <a:rPr lang="es-MX" sz="1800" b="0" i="1" u="none" strike="noStrike" baseline="0" dirty="0">
                    <a:solidFill>
                      <a:srgbClr val="46463F"/>
                    </a:solidFill>
                    <a:latin typeface="Times New Roman" panose="02020603050405020304" pitchFamily="18" charset="0"/>
                  </a:rPr>
                  <a:t>v </a:t>
                </a:r>
                <a:r>
                  <a:rPr lang="es-MX" sz="1600" b="0" i="0" u="none" strike="noStrike" baseline="0" dirty="0">
                    <a:solidFill>
                      <a:srgbClr val="737564"/>
                    </a:solidFill>
                    <a:latin typeface="Arial" panose="020B0604020202020204" pitchFamily="34" charset="0"/>
                  </a:rPr>
                  <a:t>= </a:t>
                </a:r>
                <a:r>
                  <a:rPr lang="es-MX" sz="1800" b="0" i="0" u="none" strike="noStrike" baseline="0" dirty="0">
                    <a:solidFill>
                      <a:srgbClr val="46463F"/>
                    </a:solidFill>
                    <a:latin typeface="Times New Roman" panose="02020603050405020304" pitchFamily="18" charset="0"/>
                  </a:rPr>
                  <a:t>5 m/s sobre </a:t>
                </a:r>
                <a:r>
                  <a:rPr lang="es-MX" sz="1800" b="0" i="0" u="none" strike="noStrike" baseline="0" dirty="0">
                    <a:solidFill>
                      <a:srgbClr val="373631"/>
                    </a:solidFill>
                    <a:latin typeface="Times New Roman" panose="02020603050405020304" pitchFamily="18" charset="0"/>
                  </a:rPr>
                  <a:t>un </a:t>
                </a:r>
                <a:r>
                  <a:rPr lang="es-MX" sz="1800" b="0" i="0" u="none" strike="noStrike" baseline="0" dirty="0">
                    <a:solidFill>
                      <a:srgbClr val="5E5E56"/>
                    </a:solidFill>
                    <a:latin typeface="Times New Roman" panose="02020603050405020304" pitchFamily="18" charset="0"/>
                  </a:rPr>
                  <a:t>conducto</a:t>
                </a:r>
                <a:r>
                  <a:rPr lang="es-MX" sz="1800" b="0" i="0" u="none" strike="noStrike" baseline="0" dirty="0">
                    <a:solidFill>
                      <a:srgbClr val="373631"/>
                    </a:solidFill>
                    <a:latin typeface="Times New Roman" panose="02020603050405020304" pitchFamily="18" charset="0"/>
                  </a:rPr>
                  <a:t>r d</a:t>
                </a:r>
                <a:r>
                  <a:rPr lang="es-MX" sz="1800" b="0" i="0" u="none" strike="noStrike" baseline="0" dirty="0">
                    <a:solidFill>
                      <a:srgbClr val="5E5E56"/>
                    </a:solidFill>
                    <a:latin typeface="Times New Roman" panose="02020603050405020304" pitchFamily="18" charset="0"/>
                  </a:rPr>
                  <a:t>e </a:t>
                </a:r>
                <a:r>
                  <a:rPr lang="es-MX" sz="1800" b="0" i="0" u="none" strike="noStrike" baseline="0" dirty="0">
                    <a:solidFill>
                      <a:srgbClr val="46463F"/>
                    </a:solidFill>
                    <a:latin typeface="Times New Roman" panose="02020603050405020304" pitchFamily="18" charset="0"/>
                  </a:rPr>
                  <a:t>22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800" b="0" i="1" u="none" strike="noStrike" baseline="0" smtClean="0">
                        <a:solidFill>
                          <a:srgbClr val="46463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s-MX" sz="800" b="0" i="0" u="none" strike="noStrike" baseline="0" dirty="0">
                    <a:solidFill>
                      <a:srgbClr val="373631"/>
                    </a:solidFill>
                    <a:latin typeface="Arial" panose="020B0604020202020204" pitchFamily="34" charset="0"/>
                  </a:rPr>
                  <a:t>  </a:t>
                </a:r>
                <a:r>
                  <a:rPr lang="es-MX" sz="1800" b="0" i="0" u="none" strike="noStrike" baseline="0" dirty="0">
                    <a:solidFill>
                      <a:srgbClr val="46463F"/>
                    </a:solidFill>
                    <a:latin typeface="Times New Roman" panose="02020603050405020304" pitchFamily="18" charset="0"/>
                  </a:rPr>
                  <a:t>de resistencia, formando un cuadrilátero de </a:t>
                </a:r>
                <a:r>
                  <a:rPr lang="es-MX" sz="1800" b="0" i="0" u="none" strike="noStrike" baseline="0" dirty="0">
                    <a:solidFill>
                      <a:srgbClr val="5E5E56"/>
                    </a:solidFill>
                    <a:latin typeface="Times New Roman" panose="02020603050405020304" pitchFamily="18" charset="0"/>
                  </a:rPr>
                  <a:t>s</a:t>
                </a:r>
                <a:r>
                  <a:rPr lang="es-MX" sz="1800" b="0" i="0" u="none" strike="noStrike" baseline="0" dirty="0">
                    <a:solidFill>
                      <a:srgbClr val="373631"/>
                    </a:solidFill>
                    <a:latin typeface="Times New Roman" panose="02020603050405020304" pitchFamily="18" charset="0"/>
                  </a:rPr>
                  <a:t>uperficie </a:t>
                </a:r>
                <a:r>
                  <a:rPr lang="es-MX" sz="1800" b="0" i="0" u="none" strike="noStrike" baseline="0" dirty="0">
                    <a:solidFill>
                      <a:srgbClr val="46463F"/>
                    </a:solidFill>
                    <a:latin typeface="Times New Roman" panose="02020603050405020304" pitchFamily="18" charset="0"/>
                  </a:rPr>
                  <a:t>creciente, </a:t>
                </a:r>
                <a:r>
                  <a:rPr lang="es-MX" sz="1800" b="0" i="0" u="none" strike="noStrike" baseline="0" dirty="0">
                    <a:solidFill>
                      <a:srgbClr val="5E5E56"/>
                    </a:solidFill>
                    <a:latin typeface="Times New Roman" panose="02020603050405020304" pitchFamily="18" charset="0"/>
                  </a:rPr>
                  <a:t>ta</a:t>
                </a:r>
                <a:r>
                  <a:rPr lang="es-MX" sz="1800" b="0" i="0" u="none" strike="noStrike" baseline="0" dirty="0">
                    <a:solidFill>
                      <a:srgbClr val="272625"/>
                    </a:solidFill>
                    <a:latin typeface="Times New Roman" panose="02020603050405020304" pitchFamily="18" charset="0"/>
                  </a:rPr>
                  <a:t>l y</a:t>
                </a:r>
                <a:r>
                  <a:rPr lang="es-MX" sz="1800" b="0" i="1" u="none" strike="noStrike" baseline="0" dirty="0">
                    <a:solidFill>
                      <a:srgbClr val="46463F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s-MX" sz="1800" b="0" i="0" u="none" strike="noStrike" baseline="0" dirty="0">
                    <a:solidFill>
                      <a:srgbClr val="46463F"/>
                    </a:solidFill>
                    <a:latin typeface="Times New Roman" panose="02020603050405020304" pitchFamily="18" charset="0"/>
                  </a:rPr>
                  <a:t>como </a:t>
                </a:r>
                <a:r>
                  <a:rPr lang="es-MX" sz="1800" b="0" i="0" u="none" strike="noStrike" baseline="0" dirty="0">
                    <a:solidFill>
                      <a:srgbClr val="5E5E56"/>
                    </a:solidFill>
                    <a:latin typeface="Times New Roman" panose="02020603050405020304" pitchFamily="18" charset="0"/>
                  </a:rPr>
                  <a:t>se </a:t>
                </a:r>
                <a:r>
                  <a:rPr lang="es-MX" sz="1800" b="0" i="0" u="none" strike="noStrike" baseline="0" dirty="0">
                    <a:solidFill>
                      <a:srgbClr val="46463F"/>
                    </a:solidFill>
                    <a:latin typeface="Times New Roman" panose="02020603050405020304" pitchFamily="18" charset="0"/>
                  </a:rPr>
                  <a:t>aprecia en </a:t>
                </a:r>
                <a:r>
                  <a:rPr lang="es-MX" sz="1800" b="0" i="0" u="none" strike="noStrike" baseline="0" dirty="0">
                    <a:solidFill>
                      <a:srgbClr val="272625"/>
                    </a:solidFill>
                    <a:latin typeface="Times New Roman" panose="02020603050405020304" pitchFamily="18" charset="0"/>
                  </a:rPr>
                  <a:t>l</a:t>
                </a:r>
                <a:r>
                  <a:rPr lang="es-MX" sz="1800" b="0" i="0" u="none" strike="noStrike" baseline="0" dirty="0">
                    <a:solidFill>
                      <a:srgbClr val="46463F"/>
                    </a:solidFill>
                    <a:latin typeface="Times New Roman" panose="02020603050405020304" pitchFamily="18" charset="0"/>
                  </a:rPr>
                  <a:t>a figura adjunta. </a:t>
                </a:r>
                <a:r>
                  <a:rPr lang="es-MX" sz="1800" b="0" i="0" u="none" strike="noStrike" baseline="0" dirty="0">
                    <a:solidFill>
                      <a:srgbClr val="373631"/>
                    </a:solidFill>
                    <a:latin typeface="Times New Roman" panose="02020603050405020304" pitchFamily="18" charset="0"/>
                  </a:rPr>
                  <a:t>La </a:t>
                </a:r>
                <a:r>
                  <a:rPr lang="es-MX" sz="1800" b="0" i="0" u="none" strike="noStrike" baseline="0" dirty="0">
                    <a:solidFill>
                      <a:srgbClr val="46463F"/>
                    </a:solidFill>
                    <a:latin typeface="Times New Roman" panose="02020603050405020304" pitchFamily="18" charset="0"/>
                  </a:rPr>
                  <a:t>superficie que enc</a:t>
                </a:r>
                <a:r>
                  <a:rPr lang="es-MX" sz="1800" b="0" i="0" u="none" strike="noStrike" baseline="0" dirty="0">
                    <a:solidFill>
                      <a:srgbClr val="272625"/>
                    </a:solidFill>
                    <a:latin typeface="Times New Roman" panose="02020603050405020304" pitchFamily="18" charset="0"/>
                  </a:rPr>
                  <a:t>i</a:t>
                </a:r>
                <a:r>
                  <a:rPr lang="es-MX" sz="1800" b="0" i="0" u="none" strike="noStrike" baseline="0" dirty="0">
                    <a:solidFill>
                      <a:srgbClr val="46463F"/>
                    </a:solidFill>
                    <a:latin typeface="Times New Roman" panose="02020603050405020304" pitchFamily="18" charset="0"/>
                  </a:rPr>
                  <a:t>erra e</a:t>
                </a:r>
                <a:r>
                  <a:rPr lang="es-MX" sz="1800" b="0" i="0" u="none" strike="noStrike" baseline="0" dirty="0">
                    <a:solidFill>
                      <a:srgbClr val="272625"/>
                    </a:solidFill>
                    <a:latin typeface="Times New Roman" panose="02020603050405020304" pitchFamily="18" charset="0"/>
                  </a:rPr>
                  <a:t>l </a:t>
                </a:r>
                <a:r>
                  <a:rPr lang="es-MX" sz="1800" b="0" i="0" u="none" strike="noStrike" baseline="0" dirty="0">
                    <a:solidFill>
                      <a:srgbClr val="46463F"/>
                    </a:solidFill>
                    <a:latin typeface="Times New Roman" panose="02020603050405020304" pitchFamily="18" charset="0"/>
                  </a:rPr>
                  <a:t>conductor es perpendicular a </a:t>
                </a:r>
                <a:r>
                  <a:rPr lang="es-MX" sz="1800" b="0" i="0" u="none" strike="noStrike" baseline="0" dirty="0">
                    <a:solidFill>
                      <a:srgbClr val="373631"/>
                    </a:solidFill>
                    <a:latin typeface="Times New Roman" panose="02020603050405020304" pitchFamily="18" charset="0"/>
                  </a:rPr>
                  <a:t>un </a:t>
                </a:r>
                <a:r>
                  <a:rPr lang="es-MX" sz="1800" b="0" i="0" u="none" strike="noStrike" baseline="0" dirty="0">
                    <a:solidFill>
                      <a:srgbClr val="46463F"/>
                    </a:solidFill>
                    <a:latin typeface="Times New Roman" panose="02020603050405020304" pitchFamily="18" charset="0"/>
                  </a:rPr>
                  <a:t>campo magnético de </a:t>
                </a:r>
                <a:r>
                  <a:rPr lang="es-MX" sz="1800" b="0" i="0" u="none" strike="noStrike" baseline="0" dirty="0">
                    <a:solidFill>
                      <a:srgbClr val="373631"/>
                    </a:solidFill>
                    <a:latin typeface="Times New Roman" panose="02020603050405020304" pitchFamily="18" charset="0"/>
                  </a:rPr>
                  <a:t>0</a:t>
                </a:r>
                <a:r>
                  <a:rPr lang="es-MX" sz="1800" b="0" i="0" u="none" strike="noStrike" baseline="0" dirty="0">
                    <a:solidFill>
                      <a:srgbClr val="5E5E56"/>
                    </a:solidFill>
                    <a:latin typeface="Times New Roman" panose="02020603050405020304" pitchFamily="18" charset="0"/>
                  </a:rPr>
                  <a:t>,2 T</a:t>
                </a:r>
                <a:endParaRPr lang="es-AR" dirty="0"/>
              </a:p>
            </p:txBody>
          </p:sp>
        </mc:Choice>
        <mc:Fallback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E0C70D41-9003-2205-2DF8-CC3D77940E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888" y="1994087"/>
                <a:ext cx="9634194" cy="923330"/>
              </a:xfrm>
              <a:prstGeom prst="rect">
                <a:avLst/>
              </a:prstGeom>
              <a:blipFill>
                <a:blip r:embed="rId3"/>
                <a:stretch>
                  <a:fillRect l="-506" t="-3289" b="-8553"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n 9">
            <a:extLst>
              <a:ext uri="{FF2B5EF4-FFF2-40B4-BE49-F238E27FC236}">
                <a16:creationId xmlns:a16="http://schemas.microsoft.com/office/drawing/2014/main" id="{9FBED6EA-58F9-0D4E-7902-119525A21E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712" y="3429000"/>
            <a:ext cx="6017167" cy="305621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B6545742-4233-8113-D8C0-16DFA9D0C8C1}"/>
                  </a:ext>
                </a:extLst>
              </p:cNvPr>
              <p:cNvSpPr txBox="1"/>
              <p:nvPr/>
            </p:nvSpPr>
            <p:spPr>
              <a:xfrm>
                <a:off x="6742522" y="2986692"/>
                <a:ext cx="5361494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:r>
                  <a:rPr lang="es-MX" sz="1800" b="0" i="0" u="none" strike="noStrike" baseline="0" dirty="0">
                    <a:solidFill>
                      <a:srgbClr val="46463F"/>
                    </a:solidFill>
                    <a:latin typeface="Times New Roman" panose="02020603050405020304" pitchFamily="18" charset="0"/>
                  </a:rPr>
                  <a:t>a) Determina </a:t>
                </a:r>
                <a:r>
                  <a:rPr lang="es-MX" sz="1800" b="0" i="0" u="none" strike="noStrike" baseline="0" dirty="0">
                    <a:solidFill>
                      <a:srgbClr val="373631"/>
                    </a:solidFill>
                    <a:latin typeface="Times New Roman" panose="02020603050405020304" pitchFamily="18" charset="0"/>
                  </a:rPr>
                  <a:t>l</a:t>
                </a:r>
                <a:r>
                  <a:rPr lang="es-MX" sz="1800" b="0" i="0" u="none" strike="noStrike" baseline="0" dirty="0">
                    <a:solidFill>
                      <a:srgbClr val="5E5E56"/>
                    </a:solidFill>
                    <a:latin typeface="Times New Roman" panose="02020603050405020304" pitchFamily="18" charset="0"/>
                  </a:rPr>
                  <a:t>a </a:t>
                </a:r>
                <a:r>
                  <a:rPr lang="es-MX" sz="1800" b="0" i="0" u="none" strike="noStrike" baseline="0" dirty="0">
                    <a:solidFill>
                      <a:srgbClr val="46463F"/>
                    </a:solidFill>
                    <a:latin typeface="Times New Roman" panose="02020603050405020304" pitchFamily="18" charset="0"/>
                  </a:rPr>
                  <a:t>f</a:t>
                </a:r>
                <a:r>
                  <a:rPr lang="es-MX" sz="1800" b="0" i="0" u="none" strike="noStrike" baseline="0" dirty="0">
                    <a:solidFill>
                      <a:srgbClr val="272625"/>
                    </a:solidFill>
                    <a:latin typeface="Times New Roman" panose="02020603050405020304" pitchFamily="18" charset="0"/>
                  </a:rPr>
                  <a:t>u</a:t>
                </a:r>
                <a:r>
                  <a:rPr lang="es-MX" sz="1800" b="0" i="0" u="none" strike="noStrike" baseline="0" dirty="0">
                    <a:solidFill>
                      <a:srgbClr val="5E5E56"/>
                    </a:solidFill>
                    <a:latin typeface="Times New Roman" panose="02020603050405020304" pitchFamily="18" charset="0"/>
                  </a:rPr>
                  <a:t>erza e</a:t>
                </a:r>
                <a:r>
                  <a:rPr lang="es-MX" sz="1800" b="0" i="0" u="none" strike="noStrike" baseline="0" dirty="0">
                    <a:solidFill>
                      <a:srgbClr val="272625"/>
                    </a:solidFill>
                    <a:latin typeface="Times New Roman" panose="02020603050405020304" pitchFamily="18" charset="0"/>
                  </a:rPr>
                  <a:t>l</a:t>
                </a:r>
                <a:r>
                  <a:rPr lang="es-MX" sz="1800" b="0" i="0" u="none" strike="noStrike" baseline="0" dirty="0">
                    <a:solidFill>
                      <a:srgbClr val="5E5E56"/>
                    </a:solidFill>
                    <a:latin typeface="Times New Roman" panose="02020603050405020304" pitchFamily="18" charset="0"/>
                  </a:rPr>
                  <a:t>ectromotriz </a:t>
                </a:r>
                <a:r>
                  <a:rPr lang="es-MX" sz="1800" b="0" i="0" u="none" strike="noStrike" baseline="0" dirty="0">
                    <a:solidFill>
                      <a:srgbClr val="46463F"/>
                    </a:solidFill>
                    <a:latin typeface="Times New Roman" panose="02020603050405020304" pitchFamily="18" charset="0"/>
                  </a:rPr>
                  <a:t>inducida.</a:t>
                </a:r>
              </a:p>
              <a:p>
                <a:pPr algn="l"/>
                <a:r>
                  <a:rPr lang="es-MX" dirty="0">
                    <a:solidFill>
                      <a:srgbClr val="46463F"/>
                    </a:solidFill>
                    <a:latin typeface="Times New Roman" panose="02020603050405020304" pitchFamily="18" charset="0"/>
                  </a:rPr>
                  <a:t>b) </a:t>
                </a:r>
                <a:r>
                  <a:rPr lang="es-MX" sz="1800" b="0" i="0" u="none" strike="noStrike" baseline="0" dirty="0">
                    <a:solidFill>
                      <a:srgbClr val="46463F"/>
                    </a:solidFill>
                    <a:latin typeface="Times New Roman" panose="02020603050405020304" pitchFamily="18" charset="0"/>
                  </a:rPr>
                  <a:t>Halla la intensidad q</a:t>
                </a:r>
                <a:r>
                  <a:rPr lang="es-MX" sz="1800" b="0" i="0" u="none" strike="noStrike" baseline="0" dirty="0">
                    <a:solidFill>
                      <a:srgbClr val="272625"/>
                    </a:solidFill>
                    <a:latin typeface="Times New Roman" panose="02020603050405020304" pitchFamily="18" charset="0"/>
                  </a:rPr>
                  <a:t>u</a:t>
                </a:r>
                <a:r>
                  <a:rPr lang="es-MX" sz="1800" b="0" i="0" u="none" strike="noStrike" baseline="0" dirty="0">
                    <a:solidFill>
                      <a:srgbClr val="5E5E56"/>
                    </a:solidFill>
                    <a:latin typeface="Times New Roman" panose="02020603050405020304" pitchFamily="18" charset="0"/>
                  </a:rPr>
                  <a:t>e circ</a:t>
                </a:r>
                <a:r>
                  <a:rPr lang="es-MX" sz="1800" b="0" i="0" u="none" strike="noStrike" baseline="0" dirty="0">
                    <a:solidFill>
                      <a:srgbClr val="272625"/>
                    </a:solidFill>
                    <a:latin typeface="Times New Roman" panose="02020603050405020304" pitchFamily="18" charset="0"/>
                  </a:rPr>
                  <a:t>u</a:t>
                </a:r>
                <a:r>
                  <a:rPr lang="es-MX" sz="1800" b="0" i="0" u="none" strike="noStrike" baseline="0" dirty="0">
                    <a:solidFill>
                      <a:srgbClr val="5E5E56"/>
                    </a:solidFill>
                    <a:latin typeface="Times New Roman" panose="02020603050405020304" pitchFamily="18" charset="0"/>
                  </a:rPr>
                  <a:t>la a </a:t>
                </a:r>
                <a:r>
                  <a:rPr lang="es-MX" sz="1800" b="0" i="0" u="none" strike="noStrike" baseline="0" dirty="0">
                    <a:solidFill>
                      <a:srgbClr val="46463F"/>
                    </a:solidFill>
                    <a:latin typeface="Times New Roman" panose="02020603050405020304" pitchFamily="18" charset="0"/>
                  </a:rPr>
                  <a:t>través de la varilla, </a:t>
                </a:r>
              </a:p>
              <a:p>
                <a:pPr algn="l"/>
                <a:r>
                  <a:rPr lang="es-MX" dirty="0">
                    <a:solidFill>
                      <a:srgbClr val="46463F"/>
                    </a:solidFill>
                    <a:latin typeface="Times New Roman" panose="02020603050405020304" pitchFamily="18" charset="0"/>
                  </a:rPr>
                  <a:t>Sabiendo que su resistencia es de 8</a:t>
                </a:r>
                <a:r>
                  <a:rPr lang="el-GR" sz="1800" b="0" u="none" strike="noStrike" baseline="0" dirty="0">
                    <a:solidFill>
                      <a:srgbClr val="46463F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800" b="0" i="1" u="none" strike="noStrike" baseline="0" smtClean="0">
                        <a:solidFill>
                          <a:srgbClr val="46463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s-MX" sz="1600" b="0" i="0" u="none" strike="noStrike" baseline="0" dirty="0">
                    <a:solidFill>
                      <a:srgbClr val="737564"/>
                    </a:solidFill>
                    <a:latin typeface="Arial" panose="020B0604020202020204" pitchFamily="34" charset="0"/>
                  </a:rPr>
                  <a:t>.</a:t>
                </a:r>
                <a:endParaRPr lang="es-AR" dirty="0"/>
              </a:p>
            </p:txBody>
          </p:sp>
        </mc:Choice>
        <mc:Fallback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B6545742-4233-8113-D8C0-16DFA9D0C8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2522" y="2986692"/>
                <a:ext cx="5361494" cy="923330"/>
              </a:xfrm>
              <a:prstGeom prst="rect">
                <a:avLst/>
              </a:prstGeom>
              <a:blipFill>
                <a:blip r:embed="rId5"/>
                <a:stretch>
                  <a:fillRect l="-909" t="-3974" b="-9272"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CuadroTexto 12">
                <a:extLst>
                  <a:ext uri="{FF2B5EF4-FFF2-40B4-BE49-F238E27FC236}">
                    <a16:creationId xmlns:a16="http://schemas.microsoft.com/office/drawing/2014/main" id="{19BDE67F-4180-4364-BC0B-283EDCEBA6B4}"/>
                  </a:ext>
                </a:extLst>
              </p:cNvPr>
              <p:cNvSpPr txBox="1"/>
              <p:nvPr/>
            </p:nvSpPr>
            <p:spPr>
              <a:xfrm>
                <a:off x="7041037" y="4239819"/>
                <a:ext cx="3120272" cy="10354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f>
                        <m:fPr>
                          <m:ctrlPr>
                            <a:rPr lang="es-E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f>
                            <m:fPr>
                              <m:ctrlPr>
                                <a:rPr lang="es-E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E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0,3</m:t>
                              </m:r>
                              <m:r>
                                <a:rPr lang="es-E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s-E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s-E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num>
                            <m:den>
                              <m:r>
                                <a:rPr lang="es-E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  <m:r>
                            <a:rPr lang="es-E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es-E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s-AR" sz="2400" dirty="0"/>
              </a:p>
            </p:txBody>
          </p:sp>
        </mc:Choice>
        <mc:Fallback>
          <p:sp>
            <p:nvSpPr>
              <p:cNvPr id="13" name="CuadroTexto 12">
                <a:extLst>
                  <a:ext uri="{FF2B5EF4-FFF2-40B4-BE49-F238E27FC236}">
                    <a16:creationId xmlns:a16="http://schemas.microsoft.com/office/drawing/2014/main" id="{19BDE67F-4180-4364-BC0B-283EDCEBA6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1037" y="4239819"/>
                <a:ext cx="3120272" cy="103541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CuadroTexto 13">
                <a:extLst>
                  <a:ext uri="{FF2B5EF4-FFF2-40B4-BE49-F238E27FC236}">
                    <a16:creationId xmlns:a16="http://schemas.microsoft.com/office/drawing/2014/main" id="{824DF983-4185-8A33-9972-10D13F71C5D0}"/>
                  </a:ext>
                </a:extLst>
              </p:cNvPr>
              <p:cNvSpPr txBox="1"/>
              <p:nvPr/>
            </p:nvSpPr>
            <p:spPr>
              <a:xfrm>
                <a:off x="7107810" y="5356804"/>
                <a:ext cx="312027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.0,15</m:t>
                      </m:r>
                      <m:r>
                        <m:rPr>
                          <m:sty m:val="p"/>
                        </m:rPr>
                        <a:rPr lang="es-E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V</m:t>
                      </m:r>
                    </m:oMath>
                  </m:oMathPara>
                </a14:m>
                <a:endParaRPr lang="es-AR" sz="2400" dirty="0"/>
              </a:p>
            </p:txBody>
          </p:sp>
        </mc:Choice>
        <mc:Fallback>
          <p:sp>
            <p:nvSpPr>
              <p:cNvPr id="14" name="CuadroTexto 13">
                <a:extLst>
                  <a:ext uri="{FF2B5EF4-FFF2-40B4-BE49-F238E27FC236}">
                    <a16:creationId xmlns:a16="http://schemas.microsoft.com/office/drawing/2014/main" id="{824DF983-4185-8A33-9972-10D13F71C5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7810" y="5356804"/>
                <a:ext cx="3120272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47A58345-65A8-8219-9906-ADEE947FBD17}"/>
                  </a:ext>
                </a:extLst>
              </p:cNvPr>
              <p:cNvSpPr txBox="1"/>
              <p:nvPr/>
            </p:nvSpPr>
            <p:spPr>
              <a:xfrm>
                <a:off x="7041036" y="6023548"/>
                <a:ext cx="391290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=−0,2.0,15</m:t>
                      </m:r>
                      <m:r>
                        <m:rPr>
                          <m:sty m:val="p"/>
                        </m:rPr>
                        <a:rPr lang="es-E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V</m:t>
                      </m:r>
                      <m:r>
                        <a:rPr lang="es-E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=−0,03</m:t>
                      </m:r>
                      <m:r>
                        <m:rPr>
                          <m:sty m:val="p"/>
                        </m:rPr>
                        <a:rPr lang="es-E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V</m:t>
                      </m:r>
                    </m:oMath>
                  </m:oMathPara>
                </a14:m>
                <a:endParaRPr lang="es-AR" sz="2400" dirty="0"/>
              </a:p>
            </p:txBody>
          </p:sp>
        </mc:Choice>
        <mc:Fallback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47A58345-65A8-8219-9906-ADEE947FBD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1036" y="6023548"/>
                <a:ext cx="3912909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6125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2" grpId="0"/>
      <p:bldP spid="13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F88D2E6-0D69-799C-1C6F-4EB192090C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754" y="308357"/>
            <a:ext cx="11343587" cy="235126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0F47AD0B-5832-53B7-263C-DC935587C3E7}"/>
                  </a:ext>
                </a:extLst>
              </p:cNvPr>
              <p:cNvSpPr txBox="1"/>
              <p:nvPr/>
            </p:nvSpPr>
            <p:spPr>
              <a:xfrm>
                <a:off x="1197204" y="3110707"/>
                <a:ext cx="3120272" cy="6365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ϕ</m:t>
                          </m:r>
                        </m:num>
                        <m:den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s-E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𝐵𝑆𝑐𝑜𝑠</m:t>
                          </m:r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s-AR" dirty="0"/>
              </a:p>
            </p:txBody>
          </p:sp>
        </mc:Choice>
        <mc:Fallback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0F47AD0B-5832-53B7-263C-DC935587C3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7204" y="3110707"/>
                <a:ext cx="3120272" cy="63658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7B92E9FE-0849-DA6D-4E05-CA6F383F8F93}"/>
                  </a:ext>
                </a:extLst>
              </p:cNvPr>
              <p:cNvSpPr txBox="1"/>
              <p:nvPr/>
            </p:nvSpPr>
            <p:spPr>
              <a:xfrm>
                <a:off x="1197204" y="3880080"/>
                <a:ext cx="3120272" cy="6365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ϕ</m:t>
                          </m:r>
                        </m:num>
                        <m:den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s-E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𝐵𝑆𝑑</m:t>
                          </m:r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s-AR" dirty="0"/>
              </a:p>
            </p:txBody>
          </p:sp>
        </mc:Choice>
        <mc:Fallback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7B92E9FE-0849-DA6D-4E05-CA6F383F8F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7204" y="3880080"/>
                <a:ext cx="3120272" cy="63658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EA19EBF0-6057-214B-0A5E-E20A15B86D17}"/>
                  </a:ext>
                </a:extLst>
              </p:cNvPr>
              <p:cNvSpPr txBox="1"/>
              <p:nvPr/>
            </p:nvSpPr>
            <p:spPr>
              <a:xfrm>
                <a:off x="5637229" y="2974156"/>
                <a:ext cx="198932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90−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0=−1</m:t>
                      </m:r>
                    </m:oMath>
                  </m:oMathPara>
                </a14:m>
                <a:endParaRPr lang="es-AR" dirty="0"/>
              </a:p>
            </p:txBody>
          </p:sp>
        </mc:Choice>
        <mc:Fallback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EA19EBF0-6057-214B-0A5E-E20A15B86D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7229" y="2974156"/>
                <a:ext cx="1989327" cy="276999"/>
              </a:xfrm>
              <a:prstGeom prst="rect">
                <a:avLst/>
              </a:prstGeom>
              <a:blipFill>
                <a:blip r:embed="rId5"/>
                <a:stretch>
                  <a:fillRect l="-2454" r="-2454" b="-6667"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EAD38908-BF4D-6E4B-C7C0-F5B891093F03}"/>
                  </a:ext>
                </a:extLst>
              </p:cNvPr>
              <p:cNvSpPr txBox="1"/>
              <p:nvPr/>
            </p:nvSpPr>
            <p:spPr>
              <a:xfrm>
                <a:off x="1197204" y="4720636"/>
                <a:ext cx="4713402" cy="6774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ϕ</m:t>
                          </m:r>
                        </m:num>
                        <m:den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s-E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𝐵𝑆</m:t>
                          </m:r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(−1)</m:t>
                          </m:r>
                        </m:num>
                        <m:den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0,3</m:t>
                          </m:r>
                        </m:den>
                      </m:f>
                      <m:r>
                        <a:rPr lang="es-E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−3.</m:t>
                          </m:r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sSup>
                            <m:sSupPr>
                              <m:ctrlPr>
                                <a:rPr lang="es-E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s-ES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s-ES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e>
                            <m:sup>
                              <m:r>
                                <a:rPr lang="es-E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0,3</m:t>
                          </m:r>
                        </m:den>
                      </m:f>
                      <m:r>
                        <a:rPr lang="es-E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=−0,1</m:t>
                      </m:r>
                      <m:r>
                        <a:rPr lang="es-E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s-AR" dirty="0"/>
              </a:p>
            </p:txBody>
          </p:sp>
        </mc:Choice>
        <mc:Fallback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EAD38908-BF4D-6E4B-C7C0-F5B891093F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7204" y="4720636"/>
                <a:ext cx="4713402" cy="67743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18823AF4-5F75-9678-A528-16C49BB42F87}"/>
                  </a:ext>
                </a:extLst>
              </p:cNvPr>
              <p:cNvSpPr txBox="1"/>
              <p:nvPr/>
            </p:nvSpPr>
            <p:spPr>
              <a:xfrm>
                <a:off x="1668544" y="5562408"/>
                <a:ext cx="131975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s-E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=0,1</m:t>
                      </m:r>
                      <m:r>
                        <a:rPr lang="es-E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s-AR" dirty="0"/>
              </a:p>
            </p:txBody>
          </p:sp>
        </mc:Choice>
        <mc:Fallback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18823AF4-5F75-9678-A528-16C49BB42F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8544" y="5562408"/>
                <a:ext cx="1319754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3E5AB22F-C4C5-6B10-3735-51E93A773487}"/>
                  </a:ext>
                </a:extLst>
              </p:cNvPr>
              <p:cNvSpPr txBox="1"/>
              <p:nvPr/>
            </p:nvSpPr>
            <p:spPr>
              <a:xfrm>
                <a:off x="6218547" y="3880080"/>
                <a:ext cx="3120272" cy="6365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ϕ</m:t>
                          </m:r>
                        </m:num>
                        <m:den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s-E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𝐵𝑆𝑑</m:t>
                          </m:r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s-AR" dirty="0"/>
              </a:p>
            </p:txBody>
          </p:sp>
        </mc:Choice>
        <mc:Fallback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3E5AB22F-C4C5-6B10-3735-51E93A7734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8547" y="3880080"/>
                <a:ext cx="3120272" cy="63658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8C9AA062-42CA-CB31-D4D4-E34FAF1597C3}"/>
                  </a:ext>
                </a:extLst>
              </p:cNvPr>
              <p:cNvSpPr txBox="1"/>
              <p:nvPr/>
            </p:nvSpPr>
            <p:spPr>
              <a:xfrm>
                <a:off x="7874526" y="3221823"/>
                <a:ext cx="2652859" cy="6420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A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1,2</m:t>
                          </m:r>
                        </m:den>
                      </m:f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s-AR" dirty="0"/>
              </a:p>
            </p:txBody>
          </p:sp>
        </mc:Choice>
        <mc:Fallback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8C9AA062-42CA-CB31-D4D4-E34FAF1597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4526" y="3221823"/>
                <a:ext cx="2652859" cy="64203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CuadroTexto 12">
                <a:extLst>
                  <a:ext uri="{FF2B5EF4-FFF2-40B4-BE49-F238E27FC236}">
                    <a16:creationId xmlns:a16="http://schemas.microsoft.com/office/drawing/2014/main" id="{107CD5BD-4E43-5BA4-463D-68ADA70A8BA1}"/>
                  </a:ext>
                </a:extLst>
              </p:cNvPr>
              <p:cNvSpPr txBox="1"/>
              <p:nvPr/>
            </p:nvSpPr>
            <p:spPr>
              <a:xfrm>
                <a:off x="6314390" y="4925823"/>
                <a:ext cx="3120272" cy="6475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ϕ</m:t>
                          </m:r>
                        </m:num>
                        <m:den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s-E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es-E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𝐵𝑆</m:t>
                      </m:r>
                      <m:f>
                        <m:fPr>
                          <m:ctrlP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1,2</m:t>
                          </m:r>
                        </m:den>
                      </m:f>
                      <m:r>
                        <a:rPr lang="es-E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𝑠𝑒𝑛</m:t>
                      </m:r>
                      <m:f>
                        <m:fPr>
                          <m:ctrlP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1,2</m:t>
                          </m:r>
                        </m:den>
                      </m:f>
                      <m:r>
                        <a:rPr lang="es-E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s-AR" dirty="0"/>
              </a:p>
            </p:txBody>
          </p:sp>
        </mc:Choice>
        <mc:Fallback>
          <p:sp>
            <p:nvSpPr>
              <p:cNvPr id="13" name="CuadroTexto 12">
                <a:extLst>
                  <a:ext uri="{FF2B5EF4-FFF2-40B4-BE49-F238E27FC236}">
                    <a16:creationId xmlns:a16="http://schemas.microsoft.com/office/drawing/2014/main" id="{107CD5BD-4E43-5BA4-463D-68ADA70A8B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4390" y="4925823"/>
                <a:ext cx="3120272" cy="64755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CuadroTexto 13">
                <a:extLst>
                  <a:ext uri="{FF2B5EF4-FFF2-40B4-BE49-F238E27FC236}">
                    <a16:creationId xmlns:a16="http://schemas.microsoft.com/office/drawing/2014/main" id="{C4ACD49D-1425-E49D-4BC1-BCCB89E18BC3}"/>
                  </a:ext>
                </a:extLst>
              </p:cNvPr>
              <p:cNvSpPr txBox="1"/>
              <p:nvPr/>
            </p:nvSpPr>
            <p:spPr>
              <a:xfrm>
                <a:off x="6314390" y="5902093"/>
                <a:ext cx="3120272" cy="6475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ϕ</m:t>
                          </m:r>
                        </m:num>
                        <m:den>
                          <m:r>
                            <a:rPr lang="es-E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s-E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0,01</m:t>
                      </m:r>
                      <m:f>
                        <m:fPr>
                          <m:ctrlP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1,2</m:t>
                          </m:r>
                        </m:den>
                      </m:f>
                      <m:r>
                        <a:rPr lang="es-E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𝑠𝑒𝑛</m:t>
                      </m:r>
                      <m:f>
                        <m:fPr>
                          <m:ctrlP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1,2</m:t>
                          </m:r>
                        </m:den>
                      </m:f>
                      <m:r>
                        <a:rPr lang="es-E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s-AR" dirty="0"/>
              </a:p>
            </p:txBody>
          </p:sp>
        </mc:Choice>
        <mc:Fallback>
          <p:sp>
            <p:nvSpPr>
              <p:cNvPr id="14" name="CuadroTexto 13">
                <a:extLst>
                  <a:ext uri="{FF2B5EF4-FFF2-40B4-BE49-F238E27FC236}">
                    <a16:creationId xmlns:a16="http://schemas.microsoft.com/office/drawing/2014/main" id="{C4ACD49D-1425-E49D-4BC1-BCCB89E18B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4390" y="5902093"/>
                <a:ext cx="3120272" cy="64755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ángulo 14">
            <a:extLst>
              <a:ext uri="{FF2B5EF4-FFF2-40B4-BE49-F238E27FC236}">
                <a16:creationId xmlns:a16="http://schemas.microsoft.com/office/drawing/2014/main" id="{685920FA-5C2C-1125-46F7-067A4E3C3843}"/>
              </a:ext>
            </a:extLst>
          </p:cNvPr>
          <p:cNvSpPr/>
          <p:nvPr/>
        </p:nvSpPr>
        <p:spPr>
          <a:xfrm>
            <a:off x="6218547" y="3251156"/>
            <a:ext cx="3660744" cy="34701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800067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2253</TotalTime>
  <Words>830</Words>
  <Application>Microsoft Office PowerPoint</Application>
  <PresentationFormat>Panorámica</PresentationFormat>
  <Paragraphs>67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Gabriel Levi</dc:creator>
  <cp:lastModifiedBy>Gabriel Levi</cp:lastModifiedBy>
  <cp:revision>2</cp:revision>
  <dcterms:created xsi:type="dcterms:W3CDTF">2023-12-14T17:59:04Z</dcterms:created>
  <dcterms:modified xsi:type="dcterms:W3CDTF">2023-12-16T16:52:49Z</dcterms:modified>
</cp:coreProperties>
</file>